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9" r:id="rId2"/>
    <p:sldId id="301" r:id="rId3"/>
    <p:sldId id="256" r:id="rId4"/>
    <p:sldId id="300" r:id="rId5"/>
    <p:sldId id="297"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x="10693400" cy="7562850"/>
  <p:notesSz cx="106934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434"/>
    <a:srgbClr val="009999"/>
    <a:srgbClr val="E3D3D7"/>
    <a:srgbClr val="DED8DA"/>
    <a:srgbClr val="A7C46E"/>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3" d="100"/>
          <a:sy n="103" d="100"/>
        </p:scale>
        <p:origin x="1356" y="10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jpg>
</file>

<file path=ppt/media/image12.jpg>
</file>

<file path=ppt/media/image13.jpg>
</file>

<file path=ppt/media/image15.jpg>
</file>

<file path=ppt/media/image16.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e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jpg>
</file>

<file path=ppt/media/image4.jpe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80" cy="18907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9455"/>
            <a:ext cx="4651629"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34670" y="302514"/>
            <a:ext cx="9624060" cy="121005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534670" y="1739455"/>
            <a:ext cx="9624060"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33450"/>
            <a:ext cx="3421888" cy="3781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10/6/2025</a:t>
            </a:fld>
            <a:endParaRPr lang="en-US"/>
          </a:p>
        </p:txBody>
      </p:sp>
      <p:sp>
        <p:nvSpPr>
          <p:cNvPr id="6" name="Holder 6"/>
          <p:cNvSpPr>
            <a:spLocks noGrp="1"/>
          </p:cNvSpPr>
          <p:nvPr>
            <p:ph type="sldNum" sz="quarter" idx="7"/>
          </p:nvPr>
        </p:nvSpPr>
        <p:spPr>
          <a:xfrm>
            <a:off x="7699248" y="7033450"/>
            <a:ext cx="2459482" cy="3781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 Id="rId5" Type="http://schemas.openxmlformats.org/officeDocument/2006/relationships/hyperlink" Target="mailto:support@csc-vn.com" TargetMode="External"/><Relationship Id="rId4" Type="http://schemas.openxmlformats.org/officeDocument/2006/relationships/hyperlink" Target="http://www.cscshop.v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www.cscshop.vn/" TargetMode="External"/><Relationship Id="rId1" Type="http://schemas.openxmlformats.org/officeDocument/2006/relationships/slideLayout" Target="../slideLayouts/slideLayout5.xml"/><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CEA81AB-A1DB-A0D9-3F2C-224DADB6D6B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45AB1DC-E1F0-3E39-50BF-0DA3F3DE13B3}"/>
              </a:ext>
            </a:extLst>
          </p:cNvPr>
          <p:cNvSpPr txBox="1"/>
          <p:nvPr/>
        </p:nvSpPr>
        <p:spPr>
          <a:xfrm>
            <a:off x="546100" y="276225"/>
            <a:ext cx="9677400" cy="1548309"/>
          </a:xfrm>
          <a:prstGeom prst="rect">
            <a:avLst/>
          </a:prstGeom>
          <a:noFill/>
          <a:ln>
            <a:solidFill>
              <a:srgbClr val="007434"/>
            </a:solidFill>
          </a:ln>
        </p:spPr>
        <p:txBody>
          <a:bodyPr wrap="square">
            <a:spAutoFit/>
          </a:bodyPr>
          <a:lstStyle/>
          <a:p>
            <a:pPr marL="0" marR="0" algn="ctr">
              <a:spcAft>
                <a:spcPts val="400"/>
              </a:spcAft>
              <a:buNone/>
            </a:pPr>
            <a:r>
              <a:rPr lang="vi-VN" sz="2400" b="1" kern="1400" spc="-5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BẢNG</a:t>
            </a:r>
            <a:r>
              <a:rPr lang="vi-VN" sz="2400" b="1" kern="1400" spc="-35"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a:t>
            </a:r>
            <a:r>
              <a:rPr lang="vi-VN" sz="2400" b="1" kern="1400" spc="-5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BÁO</a:t>
            </a:r>
            <a:r>
              <a:rPr lang="vi-VN" sz="2400" b="1" kern="1400" spc="-3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a:t>
            </a:r>
            <a:r>
              <a:rPr lang="vi-VN" sz="2400" b="1" kern="1400" spc="-5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GIÁ</a:t>
            </a:r>
            <a:r>
              <a:rPr lang="vi-VN" sz="2400" b="1" kern="1400" spc="-35"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a:t>
            </a:r>
            <a:r>
              <a:rPr lang="vi-VN" sz="2400" b="1" kern="1400" spc="-5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SẢN</a:t>
            </a:r>
            <a:r>
              <a:rPr lang="vi-VN" sz="2400" b="1" kern="1400" spc="-35"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a:t>
            </a:r>
            <a:r>
              <a:rPr lang="vi-VN" sz="2400" b="1" kern="1400" spc="-2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PHẨM</a:t>
            </a:r>
            <a:endParaRPr lang="vi-VN" sz="2800" kern="1400" spc="-5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371600" marR="0" indent="457200">
              <a:spcBef>
                <a:spcPts val="935"/>
              </a:spcBef>
              <a:buNone/>
            </a:pPr>
            <a:r>
              <a:rPr lang="vi-VN" sz="1100" b="1" i="1" dirty="0">
                <a:solidFill>
                  <a:srgbClr val="002060"/>
                </a:solidFill>
                <a:effectLst/>
                <a:latin typeface="Arial" panose="020B0604020202020204" pitchFamily="34" charset="0"/>
                <a:ea typeface="Times New Roman" panose="02020603050405020304" pitchFamily="18" charset="0"/>
              </a:rPr>
              <a:t>(Giải</a:t>
            </a:r>
            <a:r>
              <a:rPr lang="vi-VN" sz="1100" b="1" i="1" spc="-35" dirty="0">
                <a:solidFill>
                  <a:srgbClr val="002060"/>
                </a:solidFill>
                <a:effectLst/>
                <a:latin typeface="Arial" panose="020B0604020202020204" pitchFamily="34" charset="0"/>
                <a:ea typeface="Times New Roman" panose="02020603050405020304" pitchFamily="18" charset="0"/>
              </a:rPr>
              <a:t> </a:t>
            </a:r>
            <a:r>
              <a:rPr lang="vi-VN" sz="1100" b="1" i="1" dirty="0">
                <a:solidFill>
                  <a:srgbClr val="002060"/>
                </a:solidFill>
                <a:effectLst/>
                <a:latin typeface="Arial" panose="020B0604020202020204" pitchFamily="34" charset="0"/>
                <a:ea typeface="Times New Roman" panose="02020603050405020304" pitchFamily="18" charset="0"/>
              </a:rPr>
              <a:t>pháp</a:t>
            </a:r>
            <a:r>
              <a:rPr lang="vi-VN" sz="1100" b="1" i="1" spc="-25" dirty="0">
                <a:solidFill>
                  <a:srgbClr val="002060"/>
                </a:solidFill>
                <a:effectLst/>
                <a:latin typeface="Arial" panose="020B0604020202020204" pitchFamily="34" charset="0"/>
                <a:ea typeface="Times New Roman" panose="02020603050405020304" pitchFamily="18" charset="0"/>
              </a:rPr>
              <a:t> </a:t>
            </a:r>
            <a:r>
              <a:rPr lang="vi-VN" sz="1100" b="1" i="1" dirty="0">
                <a:solidFill>
                  <a:srgbClr val="002060"/>
                </a:solidFill>
                <a:effectLst/>
                <a:latin typeface="Arial" panose="020B0604020202020204" pitchFamily="34" charset="0"/>
                <a:ea typeface="Times New Roman" panose="02020603050405020304" pitchFamily="18" charset="0"/>
              </a:rPr>
              <a:t>giữ</a:t>
            </a:r>
            <a:r>
              <a:rPr lang="vi-VN" sz="1100" b="1" i="1" spc="-30" dirty="0">
                <a:solidFill>
                  <a:srgbClr val="002060"/>
                </a:solidFill>
                <a:effectLst/>
                <a:latin typeface="Arial" panose="020B0604020202020204" pitchFamily="34" charset="0"/>
                <a:ea typeface="Times New Roman" panose="02020603050405020304" pitchFamily="18" charset="0"/>
              </a:rPr>
              <a:t> </a:t>
            </a:r>
            <a:r>
              <a:rPr lang="vi-VN" sz="1100" b="1" i="1" dirty="0">
                <a:solidFill>
                  <a:srgbClr val="002060"/>
                </a:solidFill>
                <a:effectLst/>
                <a:latin typeface="Arial" panose="020B0604020202020204" pitchFamily="34" charset="0"/>
                <a:ea typeface="Times New Roman" panose="02020603050405020304" pitchFamily="18" charset="0"/>
              </a:rPr>
              <a:t>trọn</a:t>
            </a:r>
            <a:r>
              <a:rPr lang="vi-VN" sz="1100" b="1" i="1" spc="-25" dirty="0">
                <a:solidFill>
                  <a:srgbClr val="002060"/>
                </a:solidFill>
                <a:effectLst/>
                <a:latin typeface="Arial" panose="020B0604020202020204" pitchFamily="34" charset="0"/>
                <a:ea typeface="Times New Roman" panose="02020603050405020304" pitchFamily="18" charset="0"/>
              </a:rPr>
              <a:t> </a:t>
            </a:r>
            <a:r>
              <a:rPr lang="vi-VN" sz="1100" b="1" i="1" dirty="0">
                <a:solidFill>
                  <a:srgbClr val="002060"/>
                </a:solidFill>
                <a:effectLst/>
                <a:latin typeface="Arial" panose="020B0604020202020204" pitchFamily="34" charset="0"/>
                <a:ea typeface="Times New Roman" panose="02020603050405020304" pitchFamily="18" charset="0"/>
              </a:rPr>
              <a:t>Thanh</a:t>
            </a:r>
            <a:r>
              <a:rPr lang="vi-VN" sz="1100" b="1" i="1" spc="-15" dirty="0">
                <a:solidFill>
                  <a:srgbClr val="002060"/>
                </a:solidFill>
                <a:effectLst/>
                <a:latin typeface="Arial" panose="020B0604020202020204" pitchFamily="34" charset="0"/>
                <a:ea typeface="Times New Roman" panose="02020603050405020304" pitchFamily="18" charset="0"/>
              </a:rPr>
              <a:t> </a:t>
            </a:r>
            <a:r>
              <a:rPr lang="vi-VN" sz="1100" b="1" i="1" spc="-20" dirty="0">
                <a:solidFill>
                  <a:srgbClr val="002060"/>
                </a:solidFill>
                <a:effectLst/>
                <a:latin typeface="Arial" panose="020B0604020202020204" pitchFamily="34" charset="0"/>
                <a:ea typeface="Times New Roman" panose="02020603050405020304" pitchFamily="18" charset="0"/>
              </a:rPr>
              <a:t>Xuân)</a:t>
            </a:r>
            <a:r>
              <a:rPr lang="en-US" sz="1200" dirty="0">
                <a:solidFill>
                  <a:srgbClr val="002060"/>
                </a:solidFill>
                <a:effectLst/>
                <a:latin typeface="Arial" panose="020B0604020202020204" pitchFamily="34" charset="0"/>
                <a:ea typeface="Times New Roman" panose="02020603050405020304" pitchFamily="18" charset="0"/>
              </a:rPr>
              <a:t> </a:t>
            </a:r>
            <a:endParaRPr lang="vi-VN" sz="1100" dirty="0">
              <a:effectLst/>
              <a:latin typeface="Times New Roman" panose="02020603050405020304" pitchFamily="18" charset="0"/>
              <a:ea typeface="Times New Roman" panose="02020603050405020304" pitchFamily="18" charset="0"/>
            </a:endParaRPr>
          </a:p>
          <a:p>
            <a:pPr marL="0" marR="5080" algn="just">
              <a:lnSpc>
                <a:spcPct val="115000"/>
              </a:lnSpc>
              <a:spcBef>
                <a:spcPts val="905"/>
              </a:spcBef>
              <a:buNone/>
            </a:pPr>
            <a:r>
              <a:rPr lang="vi-VN" sz="1200" dirty="0">
                <a:solidFill>
                  <a:srgbClr val="002060"/>
                </a:solidFill>
                <a:effectLst/>
                <a:latin typeface="Arial" panose="020B0604020202020204" pitchFamily="34" charset="0"/>
                <a:ea typeface="Times New Roman" panose="02020603050405020304" pitchFamily="18" charset="0"/>
              </a:rPr>
              <a:t>Trước tiên, </a:t>
            </a:r>
            <a:r>
              <a:rPr lang="vi-VN" sz="1200" b="1" dirty="0">
                <a:solidFill>
                  <a:srgbClr val="002060"/>
                </a:solidFill>
                <a:effectLst/>
                <a:latin typeface="Arial" panose="020B0604020202020204" pitchFamily="34" charset="0"/>
                <a:ea typeface="Times New Roman" panose="02020603050405020304" pitchFamily="18" charset="0"/>
              </a:rPr>
              <a:t>Công Ty Cổ phần </a:t>
            </a:r>
            <a:r>
              <a:rPr lang="vi-VN" sz="1200" b="1" dirty="0" err="1">
                <a:solidFill>
                  <a:srgbClr val="002060"/>
                </a:solidFill>
                <a:effectLst/>
                <a:latin typeface="Arial" panose="020B0604020202020204" pitchFamily="34" charset="0"/>
                <a:ea typeface="Times New Roman" panose="02020603050405020304" pitchFamily="18" charset="0"/>
              </a:rPr>
              <a:t>Capital</a:t>
            </a:r>
            <a:r>
              <a:rPr lang="vi-VN" sz="1200" b="1" dirty="0">
                <a:solidFill>
                  <a:srgbClr val="002060"/>
                </a:solidFill>
                <a:effectLst/>
                <a:latin typeface="Arial" panose="020B0604020202020204" pitchFamily="34" charset="0"/>
                <a:ea typeface="Times New Roman" panose="02020603050405020304" pitchFamily="18" charset="0"/>
              </a:rPr>
              <a:t> </a:t>
            </a:r>
            <a:r>
              <a:rPr lang="vi-VN" sz="1200" b="1" dirty="0" err="1">
                <a:solidFill>
                  <a:srgbClr val="002060"/>
                </a:solidFill>
                <a:effectLst/>
                <a:latin typeface="Arial" panose="020B0604020202020204" pitchFamily="34" charset="0"/>
                <a:ea typeface="Times New Roman" panose="02020603050405020304" pitchFamily="18" charset="0"/>
              </a:rPr>
              <a:t>Seaweed</a:t>
            </a:r>
            <a:r>
              <a:rPr lang="vi-VN" sz="1200" b="1" dirty="0">
                <a:solidFill>
                  <a:srgbClr val="002060"/>
                </a:solidFill>
                <a:effectLst/>
                <a:latin typeface="Arial" panose="020B0604020202020204" pitchFamily="34" charset="0"/>
                <a:ea typeface="Times New Roman" panose="02020603050405020304" pitchFamily="18" charset="0"/>
              </a:rPr>
              <a:t> </a:t>
            </a:r>
            <a:r>
              <a:rPr lang="vi-VN" sz="1200" b="1" dirty="0" err="1">
                <a:solidFill>
                  <a:srgbClr val="002060"/>
                </a:solidFill>
                <a:effectLst/>
                <a:latin typeface="Arial" panose="020B0604020202020204" pitchFamily="34" charset="0"/>
                <a:ea typeface="Times New Roman" panose="02020603050405020304" pitchFamily="18" charset="0"/>
              </a:rPr>
              <a:t>Consumer</a:t>
            </a:r>
            <a:r>
              <a:rPr lang="vi-VN" sz="1200" b="1" dirty="0">
                <a:solidFill>
                  <a:srgbClr val="002060"/>
                </a:solidFill>
                <a:effectLst/>
                <a:latin typeface="Arial" panose="020B0604020202020204" pitchFamily="34" charset="0"/>
                <a:ea typeface="Times New Roman" panose="02020603050405020304" pitchFamily="18" charset="0"/>
              </a:rPr>
              <a:t> Việt Nam </a:t>
            </a:r>
            <a:r>
              <a:rPr lang="vi-VN" sz="1200" dirty="0">
                <a:solidFill>
                  <a:srgbClr val="002060"/>
                </a:solidFill>
                <a:effectLst/>
                <a:latin typeface="Arial" panose="020B0604020202020204" pitchFamily="34" charset="0"/>
                <a:ea typeface="Times New Roman" panose="02020603050405020304" pitchFamily="18" charset="0"/>
              </a:rPr>
              <a:t>xin gửi lời cảm ơn chân thành đến Quý khách hàng đã quan tâm và tin tưởng các sản phẩm của chúng tôi. Chúng tôi xin trân trọng giới thiệu bảng giá chi tiết cho các sản phẩm chăm sóc sức khỏe và sắc đẹp như sau:</a:t>
            </a:r>
            <a:endParaRPr lang="vi-VN" sz="1100" dirty="0">
              <a:effectLst/>
              <a:latin typeface="Times New Roman" panose="02020603050405020304" pitchFamily="18" charset="0"/>
              <a:ea typeface="Times New Roman" panose="02020603050405020304" pitchFamily="18" charset="0"/>
            </a:endParaRPr>
          </a:p>
        </p:txBody>
      </p:sp>
      <p:graphicFrame>
        <p:nvGraphicFramePr>
          <p:cNvPr id="4" name="Table 3">
            <a:extLst>
              <a:ext uri="{FF2B5EF4-FFF2-40B4-BE49-F238E27FC236}">
                <a16:creationId xmlns:a16="http://schemas.microsoft.com/office/drawing/2014/main" id="{0AD52902-BF51-7271-5E3C-501017C22C45}"/>
              </a:ext>
            </a:extLst>
          </p:cNvPr>
          <p:cNvGraphicFramePr>
            <a:graphicFrameLocks noGrp="1"/>
          </p:cNvGraphicFramePr>
          <p:nvPr>
            <p:extLst>
              <p:ext uri="{D42A27DB-BD31-4B8C-83A1-F6EECF244321}">
                <p14:modId xmlns:p14="http://schemas.microsoft.com/office/powerpoint/2010/main" val="3259720725"/>
              </p:ext>
            </p:extLst>
          </p:nvPr>
        </p:nvGraphicFramePr>
        <p:xfrm>
          <a:off x="558799" y="1842612"/>
          <a:ext cx="9664701" cy="2239268"/>
        </p:xfrm>
        <a:graphic>
          <a:graphicData uri="http://schemas.openxmlformats.org/drawingml/2006/table">
            <a:tbl>
              <a:tblPr/>
              <a:tblGrid>
                <a:gridCol w="625804">
                  <a:extLst>
                    <a:ext uri="{9D8B030D-6E8A-4147-A177-3AD203B41FA5}">
                      <a16:colId xmlns:a16="http://schemas.microsoft.com/office/drawing/2014/main" val="4234273270"/>
                    </a:ext>
                  </a:extLst>
                </a:gridCol>
                <a:gridCol w="865989">
                  <a:extLst>
                    <a:ext uri="{9D8B030D-6E8A-4147-A177-3AD203B41FA5}">
                      <a16:colId xmlns:a16="http://schemas.microsoft.com/office/drawing/2014/main" val="612701294"/>
                    </a:ext>
                  </a:extLst>
                </a:gridCol>
                <a:gridCol w="1103724">
                  <a:extLst>
                    <a:ext uri="{9D8B030D-6E8A-4147-A177-3AD203B41FA5}">
                      <a16:colId xmlns:a16="http://schemas.microsoft.com/office/drawing/2014/main" val="325216224"/>
                    </a:ext>
                  </a:extLst>
                </a:gridCol>
                <a:gridCol w="996244">
                  <a:extLst>
                    <a:ext uri="{9D8B030D-6E8A-4147-A177-3AD203B41FA5}">
                      <a16:colId xmlns:a16="http://schemas.microsoft.com/office/drawing/2014/main" val="282895790"/>
                    </a:ext>
                  </a:extLst>
                </a:gridCol>
                <a:gridCol w="846158">
                  <a:extLst>
                    <a:ext uri="{9D8B030D-6E8A-4147-A177-3AD203B41FA5}">
                      <a16:colId xmlns:a16="http://schemas.microsoft.com/office/drawing/2014/main" val="2230597101"/>
                    </a:ext>
                  </a:extLst>
                </a:gridCol>
                <a:gridCol w="625804">
                  <a:extLst>
                    <a:ext uri="{9D8B030D-6E8A-4147-A177-3AD203B41FA5}">
                      <a16:colId xmlns:a16="http://schemas.microsoft.com/office/drawing/2014/main" val="3237296428"/>
                    </a:ext>
                  </a:extLst>
                </a:gridCol>
                <a:gridCol w="648315">
                  <a:extLst>
                    <a:ext uri="{9D8B030D-6E8A-4147-A177-3AD203B41FA5}">
                      <a16:colId xmlns:a16="http://schemas.microsoft.com/office/drawing/2014/main" val="3941920453"/>
                    </a:ext>
                  </a:extLst>
                </a:gridCol>
                <a:gridCol w="947043">
                  <a:extLst>
                    <a:ext uri="{9D8B030D-6E8A-4147-A177-3AD203B41FA5}">
                      <a16:colId xmlns:a16="http://schemas.microsoft.com/office/drawing/2014/main" val="3906441921"/>
                    </a:ext>
                  </a:extLst>
                </a:gridCol>
                <a:gridCol w="1048882">
                  <a:extLst>
                    <a:ext uri="{9D8B030D-6E8A-4147-A177-3AD203B41FA5}">
                      <a16:colId xmlns:a16="http://schemas.microsoft.com/office/drawing/2014/main" val="2523843297"/>
                    </a:ext>
                  </a:extLst>
                </a:gridCol>
                <a:gridCol w="1956738">
                  <a:extLst>
                    <a:ext uri="{9D8B030D-6E8A-4147-A177-3AD203B41FA5}">
                      <a16:colId xmlns:a16="http://schemas.microsoft.com/office/drawing/2014/main" val="3140778557"/>
                    </a:ext>
                  </a:extLst>
                </a:gridCol>
              </a:tblGrid>
              <a:tr h="403961">
                <a:tc gridSpan="10">
                  <a:txBody>
                    <a:bodyPr/>
                    <a:lstStyle/>
                    <a:p>
                      <a:pPr algn="l" fontAlgn="t">
                        <a:buNone/>
                      </a:pPr>
                      <a:endParaRPr lang="vi-VN" sz="700" b="0" i="0" u="none" strike="noStrike" dirty="0">
                        <a:solidFill>
                          <a:srgbClr val="000000"/>
                        </a:solidFill>
                        <a:effectLst/>
                        <a:latin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E4BC"/>
                    </a:solidFill>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2987300944"/>
                  </a:ext>
                </a:extLst>
              </a:tr>
              <a:tr h="359292">
                <a:tc rowSpan="2">
                  <a:txBody>
                    <a:bodyPr/>
                    <a:lstStyle/>
                    <a:p>
                      <a:pPr algn="ctr" fontAlgn="ctr">
                        <a:buNone/>
                      </a:pPr>
                      <a:r>
                        <a:rPr lang="vi-VN" sz="1100" b="1" i="0" u="none" strike="noStrike" dirty="0">
                          <a:solidFill>
                            <a:srgbClr val="FFFFFF"/>
                          </a:solidFill>
                          <a:effectLst/>
                          <a:latin typeface="Arial" panose="020B0604020202020204" pitchFamily="34" charset="0"/>
                        </a:rPr>
                        <a:t>MÃ SP</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ctr" fontAlgn="ctr">
                        <a:buNone/>
                      </a:pPr>
                      <a:r>
                        <a:rPr lang="vi-VN" sz="1100" b="1" i="0" u="none" strike="noStrike" dirty="0">
                          <a:solidFill>
                            <a:srgbClr val="FFFFFF"/>
                          </a:solidFill>
                          <a:effectLst/>
                          <a:latin typeface="Arial" panose="020B0604020202020204" pitchFamily="34" charset="0"/>
                        </a:rPr>
                        <a:t>NHÀ SẢN XUẤT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l" fontAlgn="t">
                        <a:buNone/>
                      </a:pPr>
                      <a:r>
                        <a:rPr lang="vi-VN" sz="1100" b="1" i="0" u="none" strike="noStrike" dirty="0">
                          <a:solidFill>
                            <a:srgbClr val="FFFFFF"/>
                          </a:solidFill>
                          <a:effectLst/>
                          <a:latin typeface="Arial" panose="020B0604020202020204" pitchFamily="34" charset="0"/>
                        </a:rPr>
                        <a:t>TÊN SẢN PHẨM</a:t>
                      </a:r>
                      <a:endParaRPr lang="vi-VN" sz="1100" b="0" i="0" u="none" strike="noStrike" dirty="0">
                        <a:solidFill>
                          <a:srgbClr val="000000"/>
                        </a:solidFill>
                        <a:effectLst/>
                        <a:latin typeface="Times New Roman" panose="02020603050405020304" pitchFamily="18"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ctr" fontAlgn="ctr">
                        <a:buNone/>
                      </a:pPr>
                      <a:r>
                        <a:rPr lang="vi-VN" sz="1100" b="1" i="0" u="none" strike="noStrike" dirty="0">
                          <a:solidFill>
                            <a:srgbClr val="FFFFFF"/>
                          </a:solidFill>
                          <a:effectLst/>
                          <a:latin typeface="Arial" panose="020B0604020202020204" pitchFamily="34" charset="0"/>
                        </a:rPr>
                        <a:t>HÌNH ẢNH                             SẢN PHẨM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ctr" fontAlgn="ctr">
                        <a:buNone/>
                      </a:pPr>
                      <a:r>
                        <a:rPr lang="vi-VN" sz="1100" b="1" i="0" u="none" strike="noStrike" dirty="0">
                          <a:solidFill>
                            <a:srgbClr val="FFFFFF"/>
                          </a:solidFill>
                          <a:effectLst/>
                          <a:latin typeface="Arial" panose="020B0604020202020204" pitchFamily="34" charset="0"/>
                        </a:rPr>
                        <a:t>QUY CÁCH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gridSpan="2">
                  <a:txBody>
                    <a:bodyPr/>
                    <a:lstStyle/>
                    <a:p>
                      <a:pPr algn="ctr" fontAlgn="ctr">
                        <a:buNone/>
                      </a:pPr>
                      <a:r>
                        <a:rPr lang="vi-VN" sz="800" b="1" i="0" u="none" strike="noStrike" dirty="0">
                          <a:solidFill>
                            <a:srgbClr val="FFFFFF"/>
                          </a:solidFill>
                          <a:effectLst/>
                          <a:latin typeface="Arial" panose="020B0604020202020204" pitchFamily="34" charset="0"/>
                        </a:rPr>
                        <a:t>MOQ</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hMerge="1">
                  <a:txBody>
                    <a:bodyPr/>
                    <a:lstStyle/>
                    <a:p>
                      <a:endParaRPr lang="vi-VN"/>
                    </a:p>
                  </a:txBody>
                  <a:tcPr/>
                </a:tc>
                <a:tc rowSpan="2">
                  <a:txBody>
                    <a:bodyPr/>
                    <a:lstStyle/>
                    <a:p>
                      <a:pPr algn="ctr" fontAlgn="ctr">
                        <a:buNone/>
                      </a:pPr>
                      <a:r>
                        <a:rPr lang="vi-VN" sz="1100" b="1" i="0" u="none" strike="noStrike">
                          <a:solidFill>
                            <a:srgbClr val="FFFFFF"/>
                          </a:solidFill>
                          <a:effectLst/>
                          <a:latin typeface="Arial" panose="020B0604020202020204" pitchFamily="34" charset="0"/>
                        </a:rPr>
                        <a:t>Giá bán                 VNĐ (+8% VAT)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ctr" fontAlgn="ctr">
                        <a:buNone/>
                      </a:pPr>
                      <a:r>
                        <a:rPr lang="vi-VN" sz="1100" b="1" i="0" u="none" strike="noStrike">
                          <a:solidFill>
                            <a:srgbClr val="FFFFFF"/>
                          </a:solidFill>
                          <a:effectLst/>
                          <a:latin typeface="Arial" panose="020B0604020202020204" pitchFamily="34" charset="0"/>
                        </a:rPr>
                        <a:t>Tồng                    đơn hàng                         (VNĐ)</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rowSpan="2">
                  <a:txBody>
                    <a:bodyPr/>
                    <a:lstStyle/>
                    <a:p>
                      <a:pPr algn="ctr" fontAlgn="ctr">
                        <a:buNone/>
                      </a:pPr>
                      <a:r>
                        <a:rPr lang="vi-VN" sz="1100" b="1" i="0" u="none" strike="noStrike">
                          <a:solidFill>
                            <a:srgbClr val="FFFFFF"/>
                          </a:solidFill>
                          <a:effectLst/>
                          <a:latin typeface="Arial" panose="020B0604020202020204" pitchFamily="34" charset="0"/>
                        </a:rPr>
                        <a:t>Ghi chú</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extLst>
                  <a:ext uri="{0D108BD9-81ED-4DB2-BD59-A6C34878D82A}">
                    <a16:rowId xmlns:a16="http://schemas.microsoft.com/office/drawing/2014/main" val="3891416731"/>
                  </a:ext>
                </a:extLst>
              </a:tr>
              <a:tr h="310740">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a:txBody>
                    <a:bodyPr/>
                    <a:lstStyle/>
                    <a:p>
                      <a:pPr algn="ctr" fontAlgn="ctr">
                        <a:buNone/>
                      </a:pPr>
                      <a:r>
                        <a:rPr lang="vi-VN" sz="1100" b="1" i="0" u="none" strike="noStrike" dirty="0">
                          <a:solidFill>
                            <a:srgbClr val="FFFFFF"/>
                          </a:solidFill>
                          <a:effectLst/>
                          <a:latin typeface="Arial" panose="020B0604020202020204" pitchFamily="34" charset="0"/>
                        </a:rPr>
                        <a:t>Đơn vị</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a:txBody>
                    <a:bodyPr/>
                    <a:lstStyle/>
                    <a:p>
                      <a:pPr algn="ctr" fontAlgn="ctr">
                        <a:buNone/>
                      </a:pPr>
                      <a:r>
                        <a:rPr lang="vi-VN" sz="1100" b="1" i="0" u="none" strike="noStrike" dirty="0">
                          <a:solidFill>
                            <a:srgbClr val="FFFFFF"/>
                          </a:solidFill>
                          <a:effectLst/>
                          <a:latin typeface="Arial" panose="020B0604020202020204" pitchFamily="34" charset="0"/>
                        </a:rPr>
                        <a:t>Số lượng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F6228"/>
                    </a:solidFill>
                  </a:tcPr>
                </a:tc>
                <a:tc vMerge="1">
                  <a:txBody>
                    <a:bodyPr/>
                    <a:lstStyle/>
                    <a:p>
                      <a:endParaRPr lang="vi-VN"/>
                    </a:p>
                  </a:txBody>
                  <a:tcPr/>
                </a:tc>
                <a:tc vMerge="1">
                  <a:txBody>
                    <a:bodyPr/>
                    <a:lstStyle/>
                    <a:p>
                      <a:endParaRPr lang="vi-VN"/>
                    </a:p>
                  </a:txBody>
                  <a:tcPr/>
                </a:tc>
                <a:tc vMerge="1">
                  <a:txBody>
                    <a:bodyPr/>
                    <a:lstStyle/>
                    <a:p>
                      <a:endParaRPr lang="vi-VN"/>
                    </a:p>
                  </a:txBody>
                  <a:tcPr/>
                </a:tc>
                <a:extLst>
                  <a:ext uri="{0D108BD9-81ED-4DB2-BD59-A6C34878D82A}">
                    <a16:rowId xmlns:a16="http://schemas.microsoft.com/office/drawing/2014/main" val="1285540858"/>
                  </a:ext>
                </a:extLst>
              </a:tr>
              <a:tr h="388425">
                <a:tc rowSpan="3">
                  <a:txBody>
                    <a:bodyPr/>
                    <a:lstStyle/>
                    <a:p>
                      <a:pPr algn="ctr" fontAlgn="ctr">
                        <a:buNone/>
                      </a:pPr>
                      <a:r>
                        <a:rPr lang="vi-VN" sz="1100" b="1" i="0" u="none" strike="noStrike" dirty="0">
                          <a:solidFill>
                            <a:srgbClr val="002060"/>
                          </a:solidFill>
                          <a:effectLst/>
                          <a:latin typeface="Arial" panose="020B0604020202020204" pitchFamily="34" charset="0"/>
                        </a:rPr>
                        <a:t>Neo01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ctr" fontAlgn="ctr">
                        <a:buNone/>
                      </a:pPr>
                      <a:r>
                        <a:rPr lang="vi-VN" sz="1100" b="1" i="0" u="none" strike="noStrike" dirty="0">
                          <a:solidFill>
                            <a:srgbClr val="002060"/>
                          </a:solidFill>
                          <a:effectLst/>
                          <a:latin typeface="Arial" panose="020B0604020202020204" pitchFamily="34" charset="0"/>
                        </a:rPr>
                        <a:t>Neo </a:t>
                      </a:r>
                      <a:r>
                        <a:rPr lang="vi-VN" sz="1100" b="1" i="0" u="none" strike="noStrike" dirty="0" err="1">
                          <a:solidFill>
                            <a:srgbClr val="002060"/>
                          </a:solidFill>
                          <a:effectLst/>
                          <a:latin typeface="Arial" panose="020B0604020202020204" pitchFamily="34" charset="0"/>
                        </a:rPr>
                        <a:t>Pharma</a:t>
                      </a:r>
                      <a:r>
                        <a:rPr lang="vi-VN" sz="1100" b="1" i="0" u="none" strike="noStrike" dirty="0">
                          <a:solidFill>
                            <a:srgbClr val="002060"/>
                          </a:solidFill>
                          <a:effectLst/>
                          <a:latin typeface="Arial" panose="020B0604020202020204" pitchFamily="34" charset="0"/>
                        </a:rPr>
                        <a:t> JP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ctr" fontAlgn="ctr">
                        <a:buNone/>
                      </a:pPr>
                      <a:r>
                        <a:rPr lang="vi-VN" sz="1100" b="1" i="0" u="none" strike="noStrike" dirty="0" err="1">
                          <a:solidFill>
                            <a:srgbClr val="002060"/>
                          </a:solidFill>
                          <a:effectLst/>
                          <a:latin typeface="Arial" panose="020B0604020202020204" pitchFamily="34" charset="0"/>
                        </a:rPr>
                        <a:t>Axit</a:t>
                      </a:r>
                      <a:r>
                        <a:rPr lang="vi-VN" sz="1100" b="1" i="0" u="none" strike="noStrike" dirty="0">
                          <a:solidFill>
                            <a:srgbClr val="002060"/>
                          </a:solidFill>
                          <a:effectLst/>
                          <a:latin typeface="Arial" panose="020B0604020202020204" pitchFamily="34" charset="0"/>
                        </a:rPr>
                        <a:t> 5-Aminolevulinic               (5-ALA)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l" fontAlgn="t">
                        <a:buNone/>
                      </a:pPr>
                      <a:r>
                        <a:rPr lang="vi-VN" sz="800" b="0" i="0" u="none" strike="noStrike">
                          <a:solidFill>
                            <a:srgbClr val="002060"/>
                          </a:solidFill>
                          <a:effectLst/>
                          <a:latin typeface="Arial" panose="020B0604020202020204" pitchFamily="34" charset="0"/>
                        </a:rPr>
                        <a:t> </a:t>
                      </a:r>
                      <a:endParaRPr lang="vi-VN" sz="700" b="0" i="0" u="none" strike="noStrike">
                        <a:solidFill>
                          <a:srgbClr val="000000"/>
                        </a:solidFill>
                        <a:effectLst/>
                        <a:latin typeface="Times New Roman" panose="02020603050405020304" pitchFamily="18"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ctr" fontAlgn="ctr">
                        <a:buNone/>
                      </a:pPr>
                      <a:r>
                        <a:rPr lang="vi-VN" sz="1100" b="1" i="0" u="none" strike="noStrike" dirty="0">
                          <a:solidFill>
                            <a:srgbClr val="002060"/>
                          </a:solidFill>
                          <a:effectLst/>
                          <a:latin typeface="Arial" panose="020B0604020202020204" pitchFamily="34" charset="0"/>
                        </a:rPr>
                        <a:t>60 viên/ </a:t>
                      </a:r>
                      <a:r>
                        <a:rPr lang="vi-VN" sz="1100" b="1" i="0" u="none" strike="noStrike" dirty="0" err="1">
                          <a:solidFill>
                            <a:srgbClr val="002060"/>
                          </a:solidFill>
                          <a:effectLst/>
                          <a:latin typeface="Arial" panose="020B0604020202020204" pitchFamily="34" charset="0"/>
                        </a:rPr>
                        <a:t>Bottle</a:t>
                      </a:r>
                      <a:endParaRPr lang="vi-VN" sz="1100" b="1" i="0" u="none" strike="noStrike" dirty="0">
                        <a:solidFill>
                          <a:srgbClr val="00206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ctr" fontAlgn="ctr">
                        <a:buNone/>
                      </a:pPr>
                      <a:r>
                        <a:rPr lang="vi-VN" sz="1100" b="1" i="0" u="none" strike="noStrike" dirty="0" err="1">
                          <a:solidFill>
                            <a:srgbClr val="002060"/>
                          </a:solidFill>
                          <a:effectLst/>
                          <a:latin typeface="Arial" panose="020B0604020202020204" pitchFamily="34" charset="0"/>
                        </a:rPr>
                        <a:t>Bottle</a:t>
                      </a:r>
                      <a:endParaRPr lang="vi-VN" sz="1100" b="1" i="0" u="none" strike="noStrike" dirty="0">
                        <a:solidFill>
                          <a:srgbClr val="00206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200" b="1" i="0" u="none" strike="noStrike" dirty="0">
                          <a:solidFill>
                            <a:srgbClr val="002060"/>
                          </a:solidFill>
                          <a:effectLst/>
                          <a:latin typeface="Arial" panose="020B060402020202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200" b="1" i="0" u="none" strike="noStrike" dirty="0">
                          <a:solidFill>
                            <a:srgbClr val="C00000"/>
                          </a:solidFill>
                          <a:effectLst/>
                          <a:latin typeface="Arial" panose="020B0604020202020204" pitchFamily="34" charset="0"/>
                        </a:rPr>
                        <a:t>1,300,000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200" b="1" i="0" u="none" strike="noStrike" dirty="0">
                          <a:solidFill>
                            <a:srgbClr val="002060"/>
                          </a:solidFill>
                          <a:effectLst/>
                          <a:latin typeface="Arial" panose="020B0604020202020204" pitchFamily="34" charset="0"/>
                        </a:rPr>
                        <a:t>1,300,000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rowSpan="3">
                  <a:txBody>
                    <a:bodyPr/>
                    <a:lstStyle/>
                    <a:p>
                      <a:pPr algn="ctr" fontAlgn="ctr">
                        <a:buNone/>
                      </a:pPr>
                      <a:r>
                        <a:rPr lang="vi-VN" sz="1100" b="1" i="1" u="none" strike="noStrike" dirty="0">
                          <a:solidFill>
                            <a:srgbClr val="002060"/>
                          </a:solidFill>
                          <a:effectLst/>
                          <a:latin typeface="Arial" panose="020B0604020202020204" pitchFamily="34" charset="0"/>
                        </a:rPr>
                        <a:t>Thanh toán trước khi nhận hàng &amp; </a:t>
                      </a:r>
                      <a:r>
                        <a:rPr lang="vi-VN" sz="1100" b="1" i="1" u="none" strike="noStrike" dirty="0" err="1">
                          <a:solidFill>
                            <a:srgbClr val="002060"/>
                          </a:solidFill>
                          <a:effectLst/>
                          <a:latin typeface="Arial" panose="020B0604020202020204" pitchFamily="34" charset="0"/>
                        </a:rPr>
                        <a:t>Ship</a:t>
                      </a:r>
                      <a:r>
                        <a:rPr lang="vi-VN" sz="1100" b="1" i="1" u="none" strike="noStrike" dirty="0">
                          <a:solidFill>
                            <a:srgbClr val="002060"/>
                          </a:solidFill>
                          <a:effectLst/>
                          <a:latin typeface="Arial" panose="020B0604020202020204" pitchFamily="34" charset="0"/>
                        </a:rPr>
                        <a:t> hàng toàn quốc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14780326"/>
                  </a:ext>
                </a:extLst>
              </a:tr>
              <a:tr h="388425">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a:txBody>
                    <a:bodyPr/>
                    <a:lstStyle/>
                    <a:p>
                      <a:pPr algn="ctr" fontAlgn="ctr">
                        <a:buNone/>
                      </a:pPr>
                      <a:r>
                        <a:rPr lang="vi-VN" sz="1100" b="1" i="0" u="none" strike="noStrike" dirty="0">
                          <a:solidFill>
                            <a:srgbClr val="002060"/>
                          </a:solidFill>
                          <a:effectLst/>
                          <a:latin typeface="Arial" panose="020B060402020202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100" b="1" i="0" u="none" strike="noStrike" dirty="0">
                          <a:solidFill>
                            <a:srgbClr val="C00000"/>
                          </a:solidFill>
                          <a:effectLst/>
                          <a:latin typeface="Arial" panose="020B0604020202020204" pitchFamily="34" charset="0"/>
                        </a:rPr>
                        <a:t>4,250,000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100" b="1" i="0" u="none" strike="noStrike" dirty="0">
                          <a:solidFill>
                            <a:srgbClr val="002060"/>
                          </a:solidFill>
                          <a:effectLst/>
                          <a:latin typeface="Arial" panose="020B0604020202020204" pitchFamily="34" charset="0"/>
                        </a:rPr>
                        <a:t>21,250,000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2286760303"/>
                  </a:ext>
                </a:extLst>
              </a:tr>
              <a:tr h="388425">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vMerge="1">
                  <a:txBody>
                    <a:bodyPr/>
                    <a:lstStyle/>
                    <a:p>
                      <a:endParaRPr lang="vi-VN"/>
                    </a:p>
                  </a:txBody>
                  <a:tcPr/>
                </a:tc>
                <a:tc>
                  <a:txBody>
                    <a:bodyPr/>
                    <a:lstStyle/>
                    <a:p>
                      <a:pPr algn="ctr" fontAlgn="ctr">
                        <a:buNone/>
                      </a:pPr>
                      <a:r>
                        <a:rPr lang="vi-VN" sz="1200" b="1" i="0" u="none" strike="noStrike" dirty="0">
                          <a:solidFill>
                            <a:srgbClr val="002060"/>
                          </a:solidFill>
                          <a:effectLst/>
                          <a:latin typeface="Arial" panose="020B060402020202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200" b="1" i="0" u="none" strike="noStrike" dirty="0">
                          <a:solidFill>
                            <a:srgbClr val="C00000"/>
                          </a:solidFill>
                          <a:effectLst/>
                          <a:latin typeface="Arial" panose="020B0604020202020204" pitchFamily="34" charset="0"/>
                        </a:rPr>
                        <a:t>7,500,000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vi-VN" sz="1200" b="1" i="0" u="none" strike="noStrike" dirty="0">
                          <a:solidFill>
                            <a:srgbClr val="002060"/>
                          </a:solidFill>
                          <a:effectLst/>
                          <a:latin typeface="Arial" panose="020B0604020202020204" pitchFamily="34" charset="0"/>
                        </a:rPr>
                        <a:t>75,000,000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3862386316"/>
                  </a:ext>
                </a:extLst>
              </a:tr>
            </a:tbl>
          </a:graphicData>
        </a:graphic>
      </p:graphicFrame>
      <p:pic>
        <p:nvPicPr>
          <p:cNvPr id="5" name="Picture 4">
            <a:extLst>
              <a:ext uri="{FF2B5EF4-FFF2-40B4-BE49-F238E27FC236}">
                <a16:creationId xmlns:a16="http://schemas.microsoft.com/office/drawing/2014/main" id="{292DB67F-57FA-4D8F-8334-0E6CA5CFCD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099" y="286526"/>
            <a:ext cx="1143001" cy="608491"/>
          </a:xfrm>
          <a:prstGeom prst="rect">
            <a:avLst/>
          </a:prstGeom>
        </p:spPr>
      </p:pic>
      <p:pic>
        <p:nvPicPr>
          <p:cNvPr id="7" name="Picture 6">
            <a:extLst>
              <a:ext uri="{FF2B5EF4-FFF2-40B4-BE49-F238E27FC236}">
                <a16:creationId xmlns:a16="http://schemas.microsoft.com/office/drawing/2014/main" id="{ACC4FF0A-CE29-4416-15F2-0353BAA123BB}"/>
              </a:ext>
            </a:extLst>
          </p:cNvPr>
          <p:cNvPicPr>
            <a:picLocks noChangeAspect="1"/>
          </p:cNvPicPr>
          <p:nvPr/>
        </p:nvPicPr>
        <p:blipFill>
          <a:blip r:embed="rId3"/>
          <a:stretch>
            <a:fillRect/>
          </a:stretch>
        </p:blipFill>
        <p:spPr>
          <a:xfrm>
            <a:off x="3289300" y="3049944"/>
            <a:ext cx="724379" cy="731481"/>
          </a:xfrm>
          <a:prstGeom prst="rect">
            <a:avLst/>
          </a:prstGeom>
        </p:spPr>
      </p:pic>
      <p:sp>
        <p:nvSpPr>
          <p:cNvPr id="10" name="TextBox 9">
            <a:extLst>
              <a:ext uri="{FF2B5EF4-FFF2-40B4-BE49-F238E27FC236}">
                <a16:creationId xmlns:a16="http://schemas.microsoft.com/office/drawing/2014/main" id="{59ED649E-110E-4B85-5C20-946EF4B0C119}"/>
              </a:ext>
            </a:extLst>
          </p:cNvPr>
          <p:cNvSpPr txBox="1"/>
          <p:nvPr/>
        </p:nvSpPr>
        <p:spPr>
          <a:xfrm>
            <a:off x="469901" y="4391025"/>
            <a:ext cx="9753600" cy="2239267"/>
          </a:xfrm>
          <a:prstGeom prst="rect">
            <a:avLst/>
          </a:prstGeom>
          <a:noFill/>
        </p:spPr>
        <p:txBody>
          <a:bodyPr wrap="square">
            <a:spAutoFit/>
          </a:bodyPr>
          <a:lstStyle/>
          <a:p>
            <a:pPr marL="0" marR="5080">
              <a:lnSpc>
                <a:spcPct val="115000"/>
              </a:lnSpc>
              <a:spcBef>
                <a:spcPts val="375"/>
              </a:spcBef>
              <a:buNone/>
            </a:pPr>
            <a:r>
              <a:rPr lang="vi-VN" sz="1800" b="1" dirty="0">
                <a:solidFill>
                  <a:srgbClr val="FF0000"/>
                </a:solidFill>
                <a:effectLst/>
                <a:latin typeface="Arial" panose="020B0604020202020204" pitchFamily="34" charset="0"/>
                <a:ea typeface="Times New Roman" panose="02020603050405020304" pitchFamily="18" charset="0"/>
              </a:rPr>
              <a:t>Mọi chi tiết xin vui lòng liên hệ</a:t>
            </a:r>
            <a:endParaRPr lang="vi-VN" sz="1100" dirty="0">
              <a:effectLst/>
              <a:latin typeface="Times New Roman" panose="02020603050405020304" pitchFamily="18" charset="0"/>
              <a:ea typeface="Times New Roman" panose="02020603050405020304" pitchFamily="18" charset="0"/>
            </a:endParaRPr>
          </a:p>
          <a:p>
            <a:pPr marL="0" marR="5080">
              <a:lnSpc>
                <a:spcPct val="115000"/>
              </a:lnSpc>
              <a:spcBef>
                <a:spcPts val="375"/>
              </a:spcBef>
              <a:buNone/>
            </a:pPr>
            <a:r>
              <a:rPr lang="en-US" sz="1200" b="1" dirty="0">
                <a:solidFill>
                  <a:srgbClr val="002060"/>
                </a:solidFill>
                <a:effectLst/>
                <a:latin typeface="Arial" panose="020B0604020202020204" pitchFamily="34" charset="0"/>
                <a:ea typeface="Times New Roman" panose="02020603050405020304" pitchFamily="18" charset="0"/>
              </a:rPr>
              <a:t>CÔNG TY CỔ PHẦN CAPITAL SEAWEED CONSUMER VIỆT NAM</a:t>
            </a:r>
            <a:endParaRPr lang="vi-VN" sz="1100" dirty="0">
              <a:effectLst/>
              <a:latin typeface="Times New Roman" panose="02020603050405020304" pitchFamily="18" charset="0"/>
              <a:ea typeface="Times New Roman" panose="02020603050405020304" pitchFamily="18" charset="0"/>
            </a:endParaRPr>
          </a:p>
          <a:p>
            <a:pPr marL="342900" marR="5080" lvl="0" indent="-342900">
              <a:lnSpc>
                <a:spcPct val="115000"/>
              </a:lnSpc>
              <a:spcBef>
                <a:spcPts val="375"/>
              </a:spcBef>
              <a:buFont typeface="Wingdings" panose="05000000000000000000" pitchFamily="2" charset="2"/>
              <a:buChar char=""/>
            </a:pPr>
            <a:r>
              <a:rPr lang="en-US" sz="1200" b="1" dirty="0" err="1">
                <a:solidFill>
                  <a:srgbClr val="002060"/>
                </a:solidFill>
                <a:effectLst/>
                <a:latin typeface="Arial" panose="020B0604020202020204" pitchFamily="34" charset="0"/>
                <a:ea typeface="Times New Roman" panose="02020603050405020304" pitchFamily="18" charset="0"/>
              </a:rPr>
              <a:t>Địa</a:t>
            </a:r>
            <a:r>
              <a:rPr lang="en-US" sz="1200" b="1" dirty="0">
                <a:solidFill>
                  <a:srgbClr val="002060"/>
                </a:solidFill>
                <a:effectLst/>
                <a:latin typeface="Arial" panose="020B0604020202020204" pitchFamily="34" charset="0"/>
                <a:ea typeface="Times New Roman" panose="02020603050405020304" pitchFamily="18" charset="0"/>
              </a:rPr>
              <a:t> </a:t>
            </a:r>
            <a:r>
              <a:rPr lang="en-US" sz="1200" b="1" dirty="0" err="1">
                <a:solidFill>
                  <a:srgbClr val="002060"/>
                </a:solidFill>
                <a:effectLst/>
                <a:latin typeface="Arial" panose="020B0604020202020204" pitchFamily="34" charset="0"/>
                <a:ea typeface="Times New Roman" panose="02020603050405020304" pitchFamily="18" charset="0"/>
              </a:rPr>
              <a:t>chỉ</a:t>
            </a:r>
            <a:r>
              <a:rPr lang="en-US" sz="1200" b="1" dirty="0">
                <a:solidFill>
                  <a:srgbClr val="002060"/>
                </a:solidFill>
                <a:effectLst/>
                <a:latin typeface="Arial" panose="020B0604020202020204" pitchFamily="34" charset="0"/>
                <a:ea typeface="Times New Roman" panose="02020603050405020304" pitchFamily="18" charset="0"/>
              </a:rPr>
              <a:t>:</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Số</a:t>
            </a:r>
            <a:r>
              <a:rPr lang="en-US" sz="1200" dirty="0">
                <a:solidFill>
                  <a:srgbClr val="002060"/>
                </a:solidFill>
                <a:effectLst/>
                <a:latin typeface="Arial" panose="020B0604020202020204" pitchFamily="34" charset="0"/>
                <a:ea typeface="Times New Roman" panose="02020603050405020304" pitchFamily="18" charset="0"/>
              </a:rPr>
              <a:t> 05 </a:t>
            </a:r>
            <a:r>
              <a:rPr lang="en-US" sz="1200" dirty="0" err="1">
                <a:solidFill>
                  <a:srgbClr val="002060"/>
                </a:solidFill>
                <a:effectLst/>
                <a:latin typeface="Arial" panose="020B0604020202020204" pitchFamily="34" charset="0"/>
                <a:ea typeface="Times New Roman" panose="02020603050405020304" pitchFamily="18" charset="0"/>
              </a:rPr>
              <a:t>Đường</a:t>
            </a:r>
            <a:r>
              <a:rPr lang="en-US" sz="1200" dirty="0">
                <a:solidFill>
                  <a:srgbClr val="002060"/>
                </a:solidFill>
                <a:effectLst/>
                <a:latin typeface="Arial" panose="020B0604020202020204" pitchFamily="34" charset="0"/>
                <a:ea typeface="Times New Roman" panose="02020603050405020304" pitchFamily="18" charset="0"/>
              </a:rPr>
              <a:t> CN13, </a:t>
            </a:r>
            <a:r>
              <a:rPr lang="en-US" sz="1200" dirty="0" err="1">
                <a:solidFill>
                  <a:srgbClr val="002060"/>
                </a:solidFill>
                <a:effectLst/>
                <a:latin typeface="Arial" panose="020B0604020202020204" pitchFamily="34" charset="0"/>
                <a:ea typeface="Times New Roman" panose="02020603050405020304" pitchFamily="18" charset="0"/>
              </a:rPr>
              <a:t>Nhóm</a:t>
            </a:r>
            <a:r>
              <a:rPr lang="en-US" sz="1200" dirty="0">
                <a:solidFill>
                  <a:srgbClr val="002060"/>
                </a:solidFill>
                <a:effectLst/>
                <a:latin typeface="Arial" panose="020B0604020202020204" pitchFamily="34" charset="0"/>
                <a:ea typeface="Times New Roman" panose="02020603050405020304" pitchFamily="18" charset="0"/>
              </a:rPr>
              <a:t> Công </a:t>
            </a:r>
            <a:r>
              <a:rPr lang="en-US" sz="1200" dirty="0" err="1">
                <a:solidFill>
                  <a:srgbClr val="002060"/>
                </a:solidFill>
                <a:effectLst/>
                <a:latin typeface="Arial" panose="020B0604020202020204" pitchFamily="34" charset="0"/>
                <a:ea typeface="Times New Roman" panose="02020603050405020304" pitchFamily="18" charset="0"/>
              </a:rPr>
              <a:t>Nghiệp</a:t>
            </a:r>
            <a:r>
              <a:rPr lang="en-US" sz="1200" dirty="0">
                <a:solidFill>
                  <a:srgbClr val="002060"/>
                </a:solidFill>
                <a:effectLst/>
                <a:latin typeface="Arial" panose="020B0604020202020204" pitchFamily="34" charset="0"/>
                <a:ea typeface="Times New Roman" panose="02020603050405020304" pitchFamily="18" charset="0"/>
              </a:rPr>
              <a:t> 1, Khu Công </a:t>
            </a:r>
            <a:r>
              <a:rPr lang="en-US" sz="1200" dirty="0" err="1">
                <a:solidFill>
                  <a:srgbClr val="002060"/>
                </a:solidFill>
                <a:effectLst/>
                <a:latin typeface="Arial" panose="020B0604020202020204" pitchFamily="34" charset="0"/>
                <a:ea typeface="Times New Roman" panose="02020603050405020304" pitchFamily="18" charset="0"/>
              </a:rPr>
              <a:t>Nghiệp</a:t>
            </a:r>
            <a:r>
              <a:rPr lang="en-US" sz="1200" dirty="0">
                <a:solidFill>
                  <a:srgbClr val="002060"/>
                </a:solidFill>
                <a:effectLst/>
                <a:latin typeface="Arial" panose="020B0604020202020204" pitchFamily="34" charset="0"/>
                <a:ea typeface="Times New Roman" panose="02020603050405020304" pitchFamily="18" charset="0"/>
              </a:rPr>
              <a:t> Tân Bình, </a:t>
            </a:r>
            <a:r>
              <a:rPr lang="en-US" sz="1200" dirty="0" err="1">
                <a:solidFill>
                  <a:srgbClr val="002060"/>
                </a:solidFill>
                <a:effectLst/>
                <a:latin typeface="Arial" panose="020B0604020202020204" pitchFamily="34" charset="0"/>
                <a:ea typeface="Times New Roman" panose="02020603050405020304" pitchFamily="18" charset="0"/>
              </a:rPr>
              <a:t>phường</a:t>
            </a:r>
            <a:r>
              <a:rPr lang="en-US" sz="1200" dirty="0">
                <a:solidFill>
                  <a:srgbClr val="002060"/>
                </a:solidFill>
                <a:effectLst/>
                <a:latin typeface="Arial" panose="020B0604020202020204" pitchFamily="34" charset="0"/>
                <a:ea typeface="Times New Roman" panose="02020603050405020304" pitchFamily="18" charset="0"/>
              </a:rPr>
              <a:t> Tây </a:t>
            </a:r>
            <a:r>
              <a:rPr lang="en-US" sz="1200" dirty="0" err="1">
                <a:solidFill>
                  <a:srgbClr val="002060"/>
                </a:solidFill>
                <a:effectLst/>
                <a:latin typeface="Arial" panose="020B0604020202020204" pitchFamily="34" charset="0"/>
                <a:ea typeface="Times New Roman" panose="02020603050405020304" pitchFamily="18" charset="0"/>
              </a:rPr>
              <a:t>Thạnh</a:t>
            </a:r>
            <a:r>
              <a:rPr lang="en-US" sz="1200" dirty="0">
                <a:solidFill>
                  <a:srgbClr val="002060"/>
                </a:solidFill>
                <a:effectLst/>
                <a:latin typeface="Arial" panose="020B0604020202020204" pitchFamily="34" charset="0"/>
                <a:ea typeface="Times New Roman" panose="02020603050405020304" pitchFamily="18" charset="0"/>
              </a:rPr>
              <a:t>, Tp. </a:t>
            </a:r>
            <a:r>
              <a:rPr lang="en-US" sz="1200" dirty="0" err="1">
                <a:solidFill>
                  <a:srgbClr val="002060"/>
                </a:solidFill>
                <a:effectLst/>
                <a:latin typeface="Arial" panose="020B0604020202020204" pitchFamily="34" charset="0"/>
                <a:ea typeface="Times New Roman" panose="02020603050405020304" pitchFamily="18" charset="0"/>
              </a:rPr>
              <a:t>Hồ</a:t>
            </a:r>
            <a:r>
              <a:rPr lang="en-US" sz="1200" dirty="0">
                <a:solidFill>
                  <a:srgbClr val="002060"/>
                </a:solidFill>
                <a:effectLst/>
                <a:latin typeface="Arial" panose="020B0604020202020204" pitchFamily="34" charset="0"/>
                <a:ea typeface="Times New Roman" panose="02020603050405020304" pitchFamily="18" charset="0"/>
              </a:rPr>
              <a:t> Chí Minh, Việt Nam.</a:t>
            </a:r>
            <a:endParaRPr lang="vi-VN" sz="1100" dirty="0">
              <a:effectLst/>
              <a:latin typeface="Times New Roman" panose="02020603050405020304" pitchFamily="18" charset="0"/>
              <a:ea typeface="Times New Roman" panose="02020603050405020304" pitchFamily="18" charset="0"/>
            </a:endParaRPr>
          </a:p>
          <a:p>
            <a:pPr marL="342900" marR="5080" lvl="0" indent="-342900">
              <a:lnSpc>
                <a:spcPct val="115000"/>
              </a:lnSpc>
              <a:spcBef>
                <a:spcPts val="375"/>
              </a:spcBef>
              <a:buFont typeface="Wingdings" panose="05000000000000000000" pitchFamily="2" charset="2"/>
              <a:buChar char=""/>
            </a:pPr>
            <a:r>
              <a:rPr lang="en-US" sz="1200" b="1" dirty="0" err="1">
                <a:solidFill>
                  <a:srgbClr val="002060"/>
                </a:solidFill>
                <a:effectLst/>
                <a:latin typeface="Arial" panose="020B0604020202020204" pitchFamily="34" charset="0"/>
                <a:ea typeface="Times New Roman" panose="02020603050405020304" pitchFamily="18" charset="0"/>
              </a:rPr>
              <a:t>Điện</a:t>
            </a:r>
            <a:r>
              <a:rPr lang="en-US" sz="1200" b="1" dirty="0">
                <a:solidFill>
                  <a:srgbClr val="002060"/>
                </a:solidFill>
                <a:effectLst/>
                <a:latin typeface="Arial" panose="020B0604020202020204" pitchFamily="34" charset="0"/>
                <a:ea typeface="Times New Roman" panose="02020603050405020304" pitchFamily="18" charset="0"/>
              </a:rPr>
              <a:t> </a:t>
            </a:r>
            <a:r>
              <a:rPr lang="en-US" sz="1200" b="1" dirty="0" err="1">
                <a:solidFill>
                  <a:srgbClr val="002060"/>
                </a:solidFill>
                <a:effectLst/>
                <a:latin typeface="Arial" panose="020B0604020202020204" pitchFamily="34" charset="0"/>
                <a:ea typeface="Times New Roman" panose="02020603050405020304" pitchFamily="18" charset="0"/>
              </a:rPr>
              <a:t>thoại</a:t>
            </a:r>
            <a:r>
              <a:rPr lang="en-US" sz="1200" b="1" dirty="0">
                <a:solidFill>
                  <a:srgbClr val="002060"/>
                </a:solidFill>
                <a:effectLst/>
                <a:latin typeface="Arial" panose="020B0604020202020204" pitchFamily="34" charset="0"/>
                <a:ea typeface="Times New Roman" panose="02020603050405020304" pitchFamily="18" charset="0"/>
              </a:rPr>
              <a:t>:</a:t>
            </a:r>
            <a:r>
              <a:rPr lang="en-US" sz="1200" dirty="0">
                <a:solidFill>
                  <a:srgbClr val="002060"/>
                </a:solidFill>
                <a:effectLst/>
                <a:latin typeface="Arial" panose="020B0604020202020204" pitchFamily="34" charset="0"/>
                <a:ea typeface="Times New Roman" panose="02020603050405020304" pitchFamily="18" charset="0"/>
              </a:rPr>
              <a:t> 0283 816 1769 - </a:t>
            </a:r>
            <a:r>
              <a:rPr lang="en-US" sz="1200" b="1" dirty="0">
                <a:solidFill>
                  <a:srgbClr val="002060"/>
                </a:solidFill>
                <a:effectLst/>
                <a:latin typeface="Arial" panose="020B0604020202020204" pitchFamily="34" charset="0"/>
                <a:ea typeface="Times New Roman" panose="02020603050405020304" pitchFamily="18" charset="0"/>
              </a:rPr>
              <a:t>Hotline:</a:t>
            </a:r>
            <a:r>
              <a:rPr lang="en-US" sz="1200" dirty="0">
                <a:solidFill>
                  <a:srgbClr val="002060"/>
                </a:solidFill>
                <a:effectLst/>
                <a:latin typeface="Arial" panose="020B0604020202020204" pitchFamily="34" charset="0"/>
                <a:ea typeface="Times New Roman" panose="02020603050405020304" pitchFamily="18" charset="0"/>
              </a:rPr>
              <a:t> 0903 894 200 (</a:t>
            </a:r>
            <a:r>
              <a:rPr lang="en-US" sz="1200" dirty="0" err="1">
                <a:solidFill>
                  <a:srgbClr val="002060"/>
                </a:solidFill>
                <a:effectLst/>
                <a:latin typeface="Arial" panose="020B0604020202020204" pitchFamily="34" charset="0"/>
                <a:ea typeface="Times New Roman" panose="02020603050405020304" pitchFamily="18" charset="0"/>
              </a:rPr>
              <a:t>Zalo</a:t>
            </a:r>
            <a:r>
              <a:rPr lang="en-US" sz="1200" dirty="0">
                <a:solidFill>
                  <a:srgbClr val="002060"/>
                </a:solidFill>
                <a:effectLst/>
                <a:latin typeface="Arial" panose="020B0604020202020204" pitchFamily="34" charset="0"/>
                <a:ea typeface="Times New Roman" panose="02020603050405020304" pitchFamily="18" charset="0"/>
              </a:rPr>
              <a:t>/ Viber/ WhatsApp)</a:t>
            </a:r>
            <a:endParaRPr lang="vi-VN" sz="1100" dirty="0">
              <a:effectLst/>
              <a:latin typeface="Times New Roman" panose="02020603050405020304" pitchFamily="18" charset="0"/>
              <a:ea typeface="Times New Roman" panose="02020603050405020304" pitchFamily="18" charset="0"/>
            </a:endParaRPr>
          </a:p>
          <a:p>
            <a:pPr marL="342900" marR="147320" lvl="0" indent="-342900">
              <a:lnSpc>
                <a:spcPct val="115000"/>
              </a:lnSpc>
              <a:spcBef>
                <a:spcPts val="375"/>
              </a:spcBef>
              <a:buFont typeface="Wingdings" panose="05000000000000000000" pitchFamily="2" charset="2"/>
              <a:buChar char=""/>
            </a:pPr>
            <a:r>
              <a:rPr lang="en-US" sz="1200" b="1" dirty="0">
                <a:solidFill>
                  <a:srgbClr val="002060"/>
                </a:solidFill>
                <a:effectLst/>
                <a:latin typeface="Arial" panose="020B0604020202020204" pitchFamily="34" charset="0"/>
                <a:ea typeface="Times New Roman" panose="02020603050405020304" pitchFamily="18" charset="0"/>
              </a:rPr>
              <a:t>Website:</a:t>
            </a:r>
            <a:r>
              <a:rPr lang="en-US" sz="1200" dirty="0">
                <a:solidFill>
                  <a:srgbClr val="002060"/>
                </a:solidFill>
                <a:effectLst/>
                <a:latin typeface="Arial" panose="020B0604020202020204" pitchFamily="34" charset="0"/>
                <a:ea typeface="Times New Roman" panose="02020603050405020304" pitchFamily="18" charset="0"/>
              </a:rPr>
              <a:t> </a:t>
            </a:r>
            <a:r>
              <a:rPr lang="en-US" sz="1200" u="sng" dirty="0">
                <a:solidFill>
                  <a:srgbClr val="0563C1"/>
                </a:solidFill>
                <a:effectLst/>
                <a:latin typeface="Arial" panose="020B0604020202020204" pitchFamily="34" charset="0"/>
                <a:ea typeface="Times New Roman" panose="02020603050405020304" pitchFamily="18" charset="0"/>
                <a:hlinkClick r:id="rId4"/>
              </a:rPr>
              <a:t>www.cscshop.vn</a:t>
            </a:r>
            <a:r>
              <a:rPr lang="en-US" sz="1200" dirty="0">
                <a:solidFill>
                  <a:srgbClr val="002060"/>
                </a:solidFill>
                <a:effectLst/>
                <a:latin typeface="Arial" panose="020B0604020202020204" pitchFamily="34" charset="0"/>
                <a:ea typeface="Times New Roman" panose="02020603050405020304" pitchFamily="18" charset="0"/>
              </a:rPr>
              <a:t> - </a:t>
            </a:r>
            <a:r>
              <a:rPr lang="en-US" sz="1200" b="1" dirty="0">
                <a:solidFill>
                  <a:srgbClr val="002060"/>
                </a:solidFill>
                <a:effectLst/>
                <a:latin typeface="Arial" panose="020B0604020202020204" pitchFamily="34" charset="0"/>
                <a:ea typeface="Times New Roman" panose="02020603050405020304" pitchFamily="18" charset="0"/>
              </a:rPr>
              <a:t>Email:</a:t>
            </a:r>
            <a:r>
              <a:rPr lang="en-US" sz="1200" dirty="0">
                <a:solidFill>
                  <a:srgbClr val="002060"/>
                </a:solidFill>
                <a:effectLst/>
                <a:latin typeface="Arial" panose="020B0604020202020204" pitchFamily="34" charset="0"/>
                <a:ea typeface="Times New Roman" panose="02020603050405020304" pitchFamily="18" charset="0"/>
              </a:rPr>
              <a:t> </a:t>
            </a:r>
            <a:r>
              <a:rPr lang="en-US" sz="1200" u="sng" dirty="0">
                <a:solidFill>
                  <a:srgbClr val="0563C1"/>
                </a:solidFill>
                <a:effectLst/>
                <a:latin typeface="Arial" panose="020B0604020202020204" pitchFamily="34" charset="0"/>
                <a:ea typeface="Times New Roman" panose="02020603050405020304" pitchFamily="18" charset="0"/>
                <a:hlinkClick r:id="rId5"/>
              </a:rPr>
              <a:t>support@csc-vn.com</a:t>
            </a:r>
            <a:endParaRPr lang="vi-VN" sz="1100" dirty="0">
              <a:effectLst/>
              <a:latin typeface="Times New Roman" panose="02020603050405020304" pitchFamily="18" charset="0"/>
              <a:ea typeface="Times New Roman" panose="02020603050405020304" pitchFamily="18" charset="0"/>
            </a:endParaRPr>
          </a:p>
          <a:p>
            <a:pPr marL="342900" marR="147320" lvl="0" indent="-342900">
              <a:lnSpc>
                <a:spcPct val="115000"/>
              </a:lnSpc>
              <a:spcBef>
                <a:spcPts val="375"/>
              </a:spcBef>
              <a:buFont typeface="Wingdings" panose="05000000000000000000" pitchFamily="2" charset="2"/>
              <a:buChar char=""/>
            </a:pPr>
            <a:r>
              <a:rPr lang="en-US" sz="1200" b="1" dirty="0">
                <a:solidFill>
                  <a:srgbClr val="002060"/>
                </a:solidFill>
                <a:effectLst/>
                <a:latin typeface="Arial" panose="020B0604020202020204" pitchFamily="34" charset="0"/>
                <a:ea typeface="Times New Roman" panose="02020603050405020304" pitchFamily="18" charset="0"/>
              </a:rPr>
              <a:t>Tài </a:t>
            </a:r>
            <a:r>
              <a:rPr lang="en-US" sz="1200" b="1" dirty="0" err="1">
                <a:solidFill>
                  <a:srgbClr val="002060"/>
                </a:solidFill>
                <a:effectLst/>
                <a:latin typeface="Arial" panose="020B0604020202020204" pitchFamily="34" charset="0"/>
                <a:ea typeface="Times New Roman" panose="02020603050405020304" pitchFamily="18" charset="0"/>
              </a:rPr>
              <a:t>khoản</a:t>
            </a:r>
            <a:r>
              <a:rPr lang="en-US" sz="1200" b="1" dirty="0">
                <a:solidFill>
                  <a:srgbClr val="002060"/>
                </a:solidFill>
                <a:effectLst/>
                <a:latin typeface="Arial" panose="020B0604020202020204" pitchFamily="34" charset="0"/>
                <a:ea typeface="Times New Roman" panose="02020603050405020304" pitchFamily="18" charset="0"/>
              </a:rPr>
              <a:t> </a:t>
            </a:r>
            <a:r>
              <a:rPr lang="en-US" sz="1200" b="1" dirty="0" err="1">
                <a:solidFill>
                  <a:srgbClr val="002060"/>
                </a:solidFill>
                <a:effectLst/>
                <a:latin typeface="Arial" panose="020B0604020202020204" pitchFamily="34" charset="0"/>
                <a:ea typeface="Times New Roman" panose="02020603050405020304" pitchFamily="18" charset="0"/>
              </a:rPr>
              <a:t>thanh</a:t>
            </a:r>
            <a:r>
              <a:rPr lang="en-US" sz="1200" b="1" dirty="0">
                <a:solidFill>
                  <a:srgbClr val="002060"/>
                </a:solidFill>
                <a:effectLst/>
                <a:latin typeface="Arial" panose="020B0604020202020204" pitchFamily="34" charset="0"/>
                <a:ea typeface="Times New Roman" panose="02020603050405020304" pitchFamily="18" charset="0"/>
              </a:rPr>
              <a:t> </a:t>
            </a:r>
            <a:r>
              <a:rPr lang="en-US" sz="1200" b="1" dirty="0" err="1">
                <a:solidFill>
                  <a:srgbClr val="002060"/>
                </a:solidFill>
                <a:effectLst/>
                <a:latin typeface="Arial" panose="020B0604020202020204" pitchFamily="34" charset="0"/>
                <a:ea typeface="Times New Roman" panose="02020603050405020304" pitchFamily="18" charset="0"/>
              </a:rPr>
              <a:t>toán</a:t>
            </a:r>
            <a:r>
              <a:rPr lang="en-US" sz="1200" dirty="0">
                <a:solidFill>
                  <a:srgbClr val="002060"/>
                </a:solidFill>
                <a:effectLst/>
                <a:latin typeface="Arial" panose="020B0604020202020204" pitchFamily="34" charset="0"/>
                <a:ea typeface="Times New Roman" panose="02020603050405020304" pitchFamily="18" charset="0"/>
              </a:rPr>
              <a:t>: </a:t>
            </a:r>
            <a:endParaRPr lang="vi-VN" sz="1100" dirty="0">
              <a:effectLst/>
              <a:latin typeface="Times New Roman" panose="02020603050405020304" pitchFamily="18" charset="0"/>
              <a:ea typeface="Times New Roman" panose="02020603050405020304" pitchFamily="18" charset="0"/>
            </a:endParaRPr>
          </a:p>
          <a:p>
            <a:pPr marL="800100" marR="147320" lvl="1" indent="-342900">
              <a:lnSpc>
                <a:spcPct val="115000"/>
              </a:lnSpc>
              <a:spcBef>
                <a:spcPts val="375"/>
              </a:spcBef>
              <a:buFont typeface="Courier New" panose="02070309020205020404" pitchFamily="49" charset="0"/>
              <a:buChar char="­"/>
            </a:pPr>
            <a:r>
              <a:rPr lang="en-US" sz="1200" dirty="0" err="1">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Số</a:t>
            </a: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tài </a:t>
            </a:r>
            <a:r>
              <a:rPr lang="en-US" sz="1200" dirty="0" err="1">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khoản</a:t>
            </a: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441000661465</a:t>
            </a:r>
            <a:endParaRPr lang="vi-V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800100" marR="147320" lvl="1" indent="-342900">
              <a:lnSpc>
                <a:spcPct val="115000"/>
              </a:lnSpc>
              <a:spcBef>
                <a:spcPts val="375"/>
              </a:spcBef>
              <a:buFont typeface="Courier New" panose="02070309020205020404" pitchFamily="49" charset="0"/>
              <a:buChar char="­"/>
            </a:pP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Ngân </a:t>
            </a:r>
            <a:r>
              <a:rPr lang="en-US" sz="1200" dirty="0" err="1">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hàng</a:t>
            </a: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TMCP </a:t>
            </a:r>
            <a:r>
              <a:rPr lang="en-US" sz="1200" dirty="0" err="1">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Ngoại</a:t>
            </a: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Thương Việt Nam - Chi </a:t>
            </a:r>
            <a:r>
              <a:rPr lang="en-US" sz="1200" dirty="0" err="1">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Nhánh</a:t>
            </a:r>
            <a:r>
              <a:rPr lang="en-US" sz="12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 Tân Bình</a:t>
            </a:r>
            <a:endParaRPr lang="vi-VN" sz="11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9169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324344"/>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en-CA" sz="2400" b="1">
                <a:solidFill>
                  <a:schemeClr val="bg1"/>
                </a:solidFill>
              </a:rPr>
              <a:t>Mối Liên Hệ Giữa Heme Và Ty Thể Trong Tế Bào? </a:t>
            </a:r>
          </a:p>
        </p:txBody>
      </p:sp>
      <p:sp>
        <p:nvSpPr>
          <p:cNvPr id="4" name="Rectangle 3"/>
          <p:cNvSpPr/>
          <p:nvPr/>
        </p:nvSpPr>
        <p:spPr>
          <a:xfrm>
            <a:off x="1689100" y="1876425"/>
            <a:ext cx="914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Tế bào</a:t>
            </a:r>
            <a:endParaRPr lang="en-CA" sz="1050" b="1">
              <a:solidFill>
                <a:schemeClr val="tx1"/>
              </a:solidFill>
            </a:endParaRPr>
          </a:p>
        </p:txBody>
      </p:sp>
      <p:sp>
        <p:nvSpPr>
          <p:cNvPr id="5" name="Rectangle 4"/>
          <p:cNvSpPr/>
          <p:nvPr/>
        </p:nvSpPr>
        <p:spPr>
          <a:xfrm>
            <a:off x="546100" y="885825"/>
            <a:ext cx="95250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a:solidFill>
                  <a:schemeClr val="tx1"/>
                </a:solidFill>
              </a:rPr>
              <a:t>Heme tham gia trực tiếp vào chuỗi hô hấp ty thể II, III, IV và phức hợp Cytochrome (Cyt c)</a:t>
            </a:r>
            <a:endParaRPr lang="en-CA" sz="1200" b="1">
              <a:solidFill>
                <a:schemeClr val="tx1"/>
              </a:solidFill>
            </a:endParaRPr>
          </a:p>
        </p:txBody>
      </p:sp>
      <p:sp>
        <p:nvSpPr>
          <p:cNvPr id="6" name="Rectangle 5"/>
          <p:cNvSpPr/>
          <p:nvPr/>
        </p:nvSpPr>
        <p:spPr>
          <a:xfrm>
            <a:off x="393700" y="4695825"/>
            <a:ext cx="1752600"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Chuỗi hô hấp ty thể</a:t>
            </a:r>
          </a:p>
          <a:p>
            <a:r>
              <a:rPr lang="en-CA" sz="1600">
                <a:solidFill>
                  <a:schemeClr val="tx1"/>
                </a:solidFill>
              </a:rPr>
              <a:t>*Ghi chú:</a:t>
            </a:r>
          </a:p>
          <a:p>
            <a:r>
              <a:rPr lang="en-CA" sz="1600" b="1">
                <a:solidFill>
                  <a:schemeClr val="tx1"/>
                </a:solidFill>
              </a:rPr>
              <a:t>CI = Phức hợp I</a:t>
            </a:r>
          </a:p>
          <a:p>
            <a:r>
              <a:rPr lang="en-CA" sz="1600" b="1">
                <a:solidFill>
                  <a:schemeClr val="tx1"/>
                </a:solidFill>
              </a:rPr>
              <a:t>CII = Phức hợp II</a:t>
            </a:r>
          </a:p>
          <a:p>
            <a:r>
              <a:rPr lang="en-CA" sz="1600" b="1">
                <a:solidFill>
                  <a:schemeClr val="tx1"/>
                </a:solidFill>
              </a:rPr>
              <a:t>CIII = Phức hợp III</a:t>
            </a:r>
          </a:p>
          <a:p>
            <a:r>
              <a:rPr lang="en-CA" sz="1600" b="1">
                <a:solidFill>
                  <a:schemeClr val="tx1"/>
                </a:solidFill>
              </a:rPr>
              <a:t>CIV = Phức hợp IV</a:t>
            </a:r>
          </a:p>
          <a:p>
            <a:r>
              <a:rPr lang="en-CA" sz="1600" b="1">
                <a:solidFill>
                  <a:schemeClr val="tx1"/>
                </a:solidFill>
              </a:rPr>
              <a:t>CV = Phức hợp V</a:t>
            </a:r>
            <a:endParaRPr lang="en-CA" sz="1400" b="1">
              <a:solidFill>
                <a:schemeClr val="tx1"/>
              </a:solidFill>
            </a:endParaRPr>
          </a:p>
        </p:txBody>
      </p:sp>
      <p:sp>
        <p:nvSpPr>
          <p:cNvPr id="7" name="Rectangle 6"/>
          <p:cNvSpPr/>
          <p:nvPr/>
        </p:nvSpPr>
        <p:spPr>
          <a:xfrm>
            <a:off x="3594100" y="1952625"/>
            <a:ext cx="1295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Ty Thể</a:t>
            </a:r>
            <a:endParaRPr lang="en-CA" sz="1050" b="1">
              <a:solidFill>
                <a:schemeClr val="tx1"/>
              </a:solidFill>
            </a:endParaRPr>
          </a:p>
        </p:txBody>
      </p:sp>
      <p:sp>
        <p:nvSpPr>
          <p:cNvPr id="8" name="Oval 7"/>
          <p:cNvSpPr/>
          <p:nvPr/>
        </p:nvSpPr>
        <p:spPr>
          <a:xfrm>
            <a:off x="3975100" y="3095625"/>
            <a:ext cx="1066800" cy="685800"/>
          </a:xfrm>
          <a:prstGeom prst="ellipse">
            <a:avLst/>
          </a:prstGeom>
          <a:solidFill>
            <a:schemeClr val="accent6">
              <a:lumMod val="60000"/>
              <a:lumOff val="40000"/>
            </a:scheme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b="1">
                <a:solidFill>
                  <a:schemeClr val="tx1"/>
                </a:solidFill>
              </a:rPr>
              <a:t>Heme</a:t>
            </a:r>
          </a:p>
        </p:txBody>
      </p:sp>
      <p:sp>
        <p:nvSpPr>
          <p:cNvPr id="9" name="Oval 8"/>
          <p:cNvSpPr/>
          <p:nvPr/>
        </p:nvSpPr>
        <p:spPr>
          <a:xfrm>
            <a:off x="3594100" y="5838825"/>
            <a:ext cx="762000" cy="304800"/>
          </a:xfrm>
          <a:prstGeom prst="ellipse">
            <a:avLst/>
          </a:prstGeom>
          <a:solidFill>
            <a:schemeClr val="accent6">
              <a:lumMod val="60000"/>
              <a:lumOff val="40000"/>
            </a:scheme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a:solidFill>
                  <a:schemeClr val="tx1"/>
                </a:solidFill>
              </a:rPr>
              <a:t>Heme</a:t>
            </a:r>
          </a:p>
        </p:txBody>
      </p:sp>
      <p:sp>
        <p:nvSpPr>
          <p:cNvPr id="10" name="Oval 9"/>
          <p:cNvSpPr/>
          <p:nvPr/>
        </p:nvSpPr>
        <p:spPr>
          <a:xfrm>
            <a:off x="4584700" y="5534025"/>
            <a:ext cx="838200" cy="381000"/>
          </a:xfrm>
          <a:prstGeom prst="ellipse">
            <a:avLst/>
          </a:prstGeom>
          <a:solidFill>
            <a:schemeClr val="accent6">
              <a:lumMod val="60000"/>
              <a:lumOff val="40000"/>
            </a:scheme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a:solidFill>
                  <a:schemeClr val="tx1"/>
                </a:solidFill>
              </a:rPr>
              <a:t>Heme</a:t>
            </a:r>
          </a:p>
        </p:txBody>
      </p:sp>
      <p:sp>
        <p:nvSpPr>
          <p:cNvPr id="11" name="Oval 10"/>
          <p:cNvSpPr/>
          <p:nvPr/>
        </p:nvSpPr>
        <p:spPr>
          <a:xfrm>
            <a:off x="6413500" y="5534025"/>
            <a:ext cx="838200" cy="381000"/>
          </a:xfrm>
          <a:prstGeom prst="ellipse">
            <a:avLst/>
          </a:prstGeom>
          <a:solidFill>
            <a:schemeClr val="accent6">
              <a:lumMod val="60000"/>
              <a:lumOff val="40000"/>
            </a:scheme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a:solidFill>
                  <a:schemeClr val="tx1"/>
                </a:solidFill>
              </a:rPr>
              <a:t>Heme</a:t>
            </a:r>
          </a:p>
        </p:txBody>
      </p:sp>
      <p:sp>
        <p:nvSpPr>
          <p:cNvPr id="12" name="Rectangle 11"/>
          <p:cNvSpPr/>
          <p:nvPr/>
        </p:nvSpPr>
        <p:spPr>
          <a:xfrm>
            <a:off x="2451100" y="2272945"/>
            <a:ext cx="10287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Glycine</a:t>
            </a:r>
            <a:endParaRPr lang="en-CA" sz="1050" b="1">
              <a:solidFill>
                <a:schemeClr val="tx1"/>
              </a:solidFill>
            </a:endParaRPr>
          </a:p>
        </p:txBody>
      </p:sp>
      <p:sp>
        <p:nvSpPr>
          <p:cNvPr id="13" name="Rectangle 12"/>
          <p:cNvSpPr/>
          <p:nvPr/>
        </p:nvSpPr>
        <p:spPr>
          <a:xfrm>
            <a:off x="2451100" y="2714625"/>
            <a:ext cx="1600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Succinyl-CoA</a:t>
            </a:r>
            <a:endParaRPr lang="en-CA" sz="1050" b="1">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111995" cy="7324344"/>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Chuyển Hóa 5-ALA Trong Cơ Thể</a:t>
            </a:r>
          </a:p>
        </p:txBody>
      </p:sp>
      <p:sp>
        <p:nvSpPr>
          <p:cNvPr id="4" name="Rectangle 3"/>
          <p:cNvSpPr/>
          <p:nvPr/>
        </p:nvSpPr>
        <p:spPr>
          <a:xfrm>
            <a:off x="1917700" y="1448380"/>
            <a:ext cx="988988"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a:solidFill>
                  <a:schemeClr val="tx1"/>
                </a:solidFill>
              </a:rPr>
              <a:t>Thức ăn</a:t>
            </a:r>
            <a:endParaRPr lang="en-CA" sz="1050" b="1">
              <a:solidFill>
                <a:schemeClr val="tx1"/>
              </a:solidFill>
            </a:endParaRPr>
          </a:p>
        </p:txBody>
      </p:sp>
      <p:sp>
        <p:nvSpPr>
          <p:cNvPr id="5" name="Rectangle 4"/>
          <p:cNvSpPr/>
          <p:nvPr/>
        </p:nvSpPr>
        <p:spPr>
          <a:xfrm>
            <a:off x="1993900" y="1952625"/>
            <a:ext cx="1231642" cy="3048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1"/>
                </a:solidFill>
              </a:rPr>
              <a:t>1-2mg/ngày</a:t>
            </a:r>
            <a:endParaRPr lang="en-CA" sz="1000" b="1">
              <a:solidFill>
                <a:schemeClr val="tx1"/>
              </a:solidFill>
            </a:endParaRPr>
          </a:p>
        </p:txBody>
      </p:sp>
      <p:sp>
        <p:nvSpPr>
          <p:cNvPr id="6" name="Rectangle 5"/>
          <p:cNvSpPr/>
          <p:nvPr/>
        </p:nvSpPr>
        <p:spPr>
          <a:xfrm>
            <a:off x="3708400" y="1038225"/>
            <a:ext cx="5715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tx1"/>
                </a:solidFill>
              </a:rPr>
              <a:t>Cơ thể</a:t>
            </a:r>
            <a:endParaRPr lang="en-CA" sz="900" b="1">
              <a:solidFill>
                <a:schemeClr val="tx1"/>
              </a:solidFill>
            </a:endParaRPr>
          </a:p>
        </p:txBody>
      </p:sp>
      <p:sp>
        <p:nvSpPr>
          <p:cNvPr id="7" name="Rectangle 6"/>
          <p:cNvSpPr/>
          <p:nvPr/>
        </p:nvSpPr>
        <p:spPr>
          <a:xfrm>
            <a:off x="4356100" y="847725"/>
            <a:ext cx="2133600" cy="6858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1"/>
                </a:solidFill>
              </a:rPr>
              <a:t>5-ALA được tổng hợp mới 600mg/ngày</a:t>
            </a:r>
            <a:endParaRPr lang="en-CA" sz="1000" b="1">
              <a:solidFill>
                <a:schemeClr val="tx1"/>
              </a:solidFill>
            </a:endParaRPr>
          </a:p>
        </p:txBody>
      </p:sp>
      <p:sp>
        <p:nvSpPr>
          <p:cNvPr id="8" name="Rectangle 7"/>
          <p:cNvSpPr/>
          <p:nvPr/>
        </p:nvSpPr>
        <p:spPr>
          <a:xfrm>
            <a:off x="4356100" y="1793311"/>
            <a:ext cx="2133600" cy="4572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tx1"/>
                </a:solidFill>
              </a:rPr>
              <a:t>1mg trong quá trình tạo máu</a:t>
            </a:r>
            <a:endParaRPr lang="en-CA" sz="900" b="1">
              <a:solidFill>
                <a:schemeClr val="tx1"/>
              </a:solidFill>
            </a:endParaRPr>
          </a:p>
        </p:txBody>
      </p:sp>
      <p:sp>
        <p:nvSpPr>
          <p:cNvPr id="9" name="Rectangle 8"/>
          <p:cNvSpPr/>
          <p:nvPr/>
        </p:nvSpPr>
        <p:spPr>
          <a:xfrm>
            <a:off x="4356100" y="2524125"/>
            <a:ext cx="2133600" cy="9525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600" b="1">
                <a:solidFill>
                  <a:schemeClr val="tx1"/>
                </a:solidFill>
              </a:rPr>
              <a:t>Trữ lượng 5-ALA </a:t>
            </a:r>
          </a:p>
          <a:p>
            <a:r>
              <a:rPr lang="en-CA" sz="1600" b="1">
                <a:solidFill>
                  <a:schemeClr val="tx1"/>
                </a:solidFill>
              </a:rPr>
              <a:t>     Hemoglobin       60g</a:t>
            </a:r>
          </a:p>
          <a:p>
            <a:r>
              <a:rPr lang="en-CA" sz="1600" b="1">
                <a:solidFill>
                  <a:schemeClr val="tx1"/>
                </a:solidFill>
              </a:rPr>
              <a:t>     Heme Enzyme     8g</a:t>
            </a:r>
          </a:p>
        </p:txBody>
      </p:sp>
      <p:sp>
        <p:nvSpPr>
          <p:cNvPr id="11" name="Rectangle 10"/>
          <p:cNvSpPr/>
          <p:nvPr/>
        </p:nvSpPr>
        <p:spPr>
          <a:xfrm>
            <a:off x="7251700" y="1114425"/>
            <a:ext cx="1066800" cy="521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a:solidFill>
                  <a:schemeClr val="tx1"/>
                </a:solidFill>
              </a:rPr>
              <a:t>Đào thải qua đường tiểu</a:t>
            </a:r>
            <a:endParaRPr lang="en-CA" sz="800" b="1">
              <a:solidFill>
                <a:schemeClr val="tx1"/>
              </a:solidFill>
            </a:endParaRPr>
          </a:p>
        </p:txBody>
      </p:sp>
      <p:sp>
        <p:nvSpPr>
          <p:cNvPr id="12" name="Rectangle 11"/>
          <p:cNvSpPr/>
          <p:nvPr/>
        </p:nvSpPr>
        <p:spPr>
          <a:xfrm>
            <a:off x="7217597" y="2581589"/>
            <a:ext cx="1524000" cy="2606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050" b="1">
                <a:solidFill>
                  <a:schemeClr val="tx1"/>
                </a:solidFill>
              </a:rPr>
              <a:t>Đào thải qua Bilirubin</a:t>
            </a:r>
            <a:endParaRPr lang="en-CA" sz="500" b="1">
              <a:solidFill>
                <a:schemeClr val="tx1"/>
              </a:solidFill>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300" y="3562542"/>
            <a:ext cx="10148811" cy="3938345"/>
          </a:xfrm>
          <a:prstGeom prst="rect">
            <a:avLst/>
          </a:prstGeom>
          <a:solidFill>
            <a:schemeClr val="bg1"/>
          </a:solidFill>
          <a:ln w="9525">
            <a:solidFill>
              <a:schemeClr val="tx2"/>
            </a:solid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82880"/>
            <a:ext cx="9587483" cy="7136892"/>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Sự Lão Hóa Và ALA</a:t>
            </a:r>
          </a:p>
        </p:txBody>
      </p:sp>
      <p:sp>
        <p:nvSpPr>
          <p:cNvPr id="4" name="Rectangle 3"/>
          <p:cNvSpPr/>
          <p:nvPr/>
        </p:nvSpPr>
        <p:spPr>
          <a:xfrm>
            <a:off x="622300" y="885825"/>
            <a:ext cx="92964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a:solidFill>
                  <a:schemeClr val="bg1"/>
                </a:solidFill>
              </a:rPr>
              <a:t>Tuổi càng cao thì khả năng tự tổng hợp ALA càng giảm dần</a:t>
            </a:r>
            <a:endParaRPr lang="en-CA" sz="1200" b="1">
              <a:solidFill>
                <a:schemeClr val="bg1"/>
              </a:solidFill>
            </a:endParaRPr>
          </a:p>
        </p:txBody>
      </p:sp>
      <p:sp>
        <p:nvSpPr>
          <p:cNvPr id="5" name="Rectangle 4"/>
          <p:cNvSpPr/>
          <p:nvPr/>
        </p:nvSpPr>
        <p:spPr>
          <a:xfrm>
            <a:off x="927100" y="1724025"/>
            <a:ext cx="4038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Khả năng tự tổng hợp ALA trong cơ thể của sinh vật giảm dần theo tuổi tác</a:t>
            </a:r>
            <a:endParaRPr lang="en-CA" sz="1000" b="1">
              <a:solidFill>
                <a:schemeClr val="tx1"/>
              </a:solidFill>
            </a:endParaRPr>
          </a:p>
        </p:txBody>
      </p:sp>
      <p:sp>
        <p:nvSpPr>
          <p:cNvPr id="6" name="Rectangle 5"/>
          <p:cNvSpPr/>
          <p:nvPr/>
        </p:nvSpPr>
        <p:spPr>
          <a:xfrm>
            <a:off x="5575300" y="1724025"/>
            <a:ext cx="40005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Những hoạt động của COX cần thiết cho quá trình hô hấp oxy (phức hợp IV) cũng giảm dần theo tuổi</a:t>
            </a:r>
            <a:endParaRPr lang="en-CA" sz="1000" b="1">
              <a:solidFill>
                <a:schemeClr val="tx1"/>
              </a:solidFill>
            </a:endParaRPr>
          </a:p>
        </p:txBody>
      </p:sp>
      <p:sp>
        <p:nvSpPr>
          <p:cNvPr id="7" name="Rectangle 6"/>
          <p:cNvSpPr/>
          <p:nvPr/>
        </p:nvSpPr>
        <p:spPr>
          <a:xfrm>
            <a:off x="1993900" y="5991225"/>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chemeClr val="tx1"/>
                </a:solidFill>
              </a:rPr>
              <a:t>Tuổi của Chuột (tháng)</a:t>
            </a:r>
            <a:endParaRPr lang="en-CA" sz="800" b="1">
              <a:solidFill>
                <a:schemeClr val="tx1"/>
              </a:solidFill>
            </a:endParaRPr>
          </a:p>
        </p:txBody>
      </p:sp>
      <p:sp>
        <p:nvSpPr>
          <p:cNvPr id="8" name="Rectangle 7"/>
          <p:cNvSpPr/>
          <p:nvPr/>
        </p:nvSpPr>
        <p:spPr>
          <a:xfrm>
            <a:off x="6356350" y="5991225"/>
            <a:ext cx="280035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chemeClr val="tx1"/>
                </a:solidFill>
              </a:rPr>
              <a:t>Tuổi của đối tượng cho mẫu (năm)</a:t>
            </a:r>
            <a:endParaRPr lang="en-CA" sz="800" b="1">
              <a:solidFill>
                <a:schemeClr val="tx1"/>
              </a:solidFill>
            </a:endParaRPr>
          </a:p>
        </p:txBody>
      </p:sp>
      <p:sp>
        <p:nvSpPr>
          <p:cNvPr id="10" name="Rounded Rectangle 9"/>
          <p:cNvSpPr/>
          <p:nvPr/>
        </p:nvSpPr>
        <p:spPr>
          <a:xfrm>
            <a:off x="1308100" y="2790825"/>
            <a:ext cx="1905000" cy="304800"/>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Lượng ALA được sản xuất**</a:t>
            </a:r>
            <a:endParaRPr lang="en-CA" sz="500" b="1">
              <a:solidFill>
                <a:schemeClr val="tx1"/>
              </a:solidFill>
            </a:endParaRPr>
          </a:p>
        </p:txBody>
      </p:sp>
      <p:sp>
        <p:nvSpPr>
          <p:cNvPr id="11" name="Rounded Rectangle 10"/>
          <p:cNvSpPr/>
          <p:nvPr/>
        </p:nvSpPr>
        <p:spPr>
          <a:xfrm>
            <a:off x="5919876" y="2714625"/>
            <a:ext cx="3962400" cy="381000"/>
          </a:xfrm>
          <a:prstGeom prst="roundRect">
            <a:avLst/>
          </a:prstGeom>
          <a:solidFill>
            <a:schemeClr val="bg1"/>
          </a:solidFill>
          <a:ln>
            <a:solidFill>
              <a:srgbClr val="007434"/>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Hoạt động của Cytochrome c Oxydase trong Nguyên bào sợi</a:t>
            </a:r>
            <a:endParaRPr lang="en-CA" sz="500" b="1">
              <a:solidFill>
                <a:schemeClr val="tx1"/>
              </a:solidFill>
            </a:endParaRPr>
          </a:p>
        </p:txBody>
      </p:sp>
      <p:sp>
        <p:nvSpPr>
          <p:cNvPr id="12" name="Rectangle 11"/>
          <p:cNvSpPr/>
          <p:nvPr/>
        </p:nvSpPr>
        <p:spPr>
          <a:xfrm>
            <a:off x="614435" y="6372225"/>
            <a:ext cx="9296400" cy="381000"/>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Heme cũng bị thiếu hụt dần vì ALA, yếu tố xác định cường độ tổng hợp heme, bị suy giảm dần.</a:t>
            </a:r>
            <a:endParaRPr lang="en-CA" sz="1000" b="1">
              <a:solidFill>
                <a:schemeClr val="tx1"/>
              </a:solidFill>
            </a:endParaRPr>
          </a:p>
        </p:txBody>
      </p:sp>
      <p:sp>
        <p:nvSpPr>
          <p:cNvPr id="13" name="Rectangle 12"/>
          <p:cNvSpPr/>
          <p:nvPr/>
        </p:nvSpPr>
        <p:spPr>
          <a:xfrm>
            <a:off x="698500" y="2689531"/>
            <a:ext cx="291681"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400" b="1">
                <a:solidFill>
                  <a:schemeClr val="tx1"/>
                </a:solidFill>
              </a:rPr>
              <a:t>nmol ALA được tổng hợp/giờ/gram protein</a:t>
            </a:r>
            <a:endParaRPr lang="en-CA" sz="800" b="1">
              <a:solidFill>
                <a:schemeClr val="tx1"/>
              </a:solidFill>
            </a:endParaRPr>
          </a:p>
        </p:txBody>
      </p:sp>
      <p:sp>
        <p:nvSpPr>
          <p:cNvPr id="14" name="Rectangle 13"/>
          <p:cNvSpPr/>
          <p:nvPr/>
        </p:nvSpPr>
        <p:spPr>
          <a:xfrm>
            <a:off x="5310953" y="2634992"/>
            <a:ext cx="291681"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400" b="1">
                <a:solidFill>
                  <a:schemeClr val="tx1"/>
                </a:solidFill>
              </a:rPr>
              <a:t>Hoạt động COX (nmol/phút/mg protein)</a:t>
            </a:r>
            <a:endParaRPr lang="en-CA" sz="800" b="1">
              <a:solidFill>
                <a:schemeClr val="tx1"/>
              </a:solidFill>
            </a:endParaRPr>
          </a:p>
        </p:txBody>
      </p:sp>
      <p:sp>
        <p:nvSpPr>
          <p:cNvPr id="15" name="Rectangle 14"/>
          <p:cNvSpPr/>
          <p:nvPr/>
        </p:nvSpPr>
        <p:spPr>
          <a:xfrm>
            <a:off x="3213100" y="3857625"/>
            <a:ext cx="1600200" cy="3248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CA" sz="1000">
                <a:solidFill>
                  <a:schemeClr val="tx1"/>
                </a:solidFill>
              </a:rPr>
              <a:t>Trung bình ± sai số chuẩn trong 3 mẫu của 6 động vật</a:t>
            </a:r>
            <a:endParaRPr lang="en-CA" sz="400">
              <a:solidFill>
                <a:schemeClr val="tx1"/>
              </a:solidFill>
            </a:endParaRPr>
          </a:p>
        </p:txBody>
      </p:sp>
      <p:sp>
        <p:nvSpPr>
          <p:cNvPr id="9" name="TextBox 8"/>
          <p:cNvSpPr txBox="1"/>
          <p:nvPr/>
        </p:nvSpPr>
        <p:spPr>
          <a:xfrm>
            <a:off x="4356100" y="3171825"/>
            <a:ext cx="304800" cy="215444"/>
          </a:xfrm>
          <a:prstGeom prst="rect">
            <a:avLst/>
          </a:prstGeom>
          <a:solidFill>
            <a:schemeClr val="bg1"/>
          </a:solidFill>
        </p:spPr>
        <p:txBody>
          <a:bodyPr wrap="square" lIns="0" tIns="0" rIns="0" bIns="0" rtlCol="0">
            <a:spAutoFit/>
          </a:bodyPr>
          <a:lstStyle/>
          <a:p>
            <a:r>
              <a:rPr lang="en-US" sz="1400"/>
              <a:t>Gan</a:t>
            </a:r>
            <a:endParaRPr lang="en-CA" sz="1400"/>
          </a:p>
        </p:txBody>
      </p:sp>
      <p:sp>
        <p:nvSpPr>
          <p:cNvPr id="17" name="TextBox 16"/>
          <p:cNvSpPr txBox="1"/>
          <p:nvPr/>
        </p:nvSpPr>
        <p:spPr>
          <a:xfrm>
            <a:off x="4356100" y="3391258"/>
            <a:ext cx="324000" cy="215444"/>
          </a:xfrm>
          <a:prstGeom prst="rect">
            <a:avLst/>
          </a:prstGeom>
          <a:solidFill>
            <a:schemeClr val="bg1"/>
          </a:solidFill>
        </p:spPr>
        <p:txBody>
          <a:bodyPr wrap="square" lIns="0" tIns="0" rIns="0" bIns="0" rtlCol="0">
            <a:spAutoFit/>
          </a:bodyPr>
          <a:lstStyle/>
          <a:p>
            <a:r>
              <a:rPr lang="en-US" sz="1400"/>
              <a:t>Tim</a:t>
            </a:r>
            <a:endParaRPr lang="en-CA" sz="1400"/>
          </a:p>
        </p:txBody>
      </p:sp>
      <p:sp>
        <p:nvSpPr>
          <p:cNvPr id="18" name="TextBox 17"/>
          <p:cNvSpPr txBox="1"/>
          <p:nvPr/>
        </p:nvSpPr>
        <p:spPr>
          <a:xfrm>
            <a:off x="4356100" y="3629025"/>
            <a:ext cx="324000" cy="180000"/>
          </a:xfrm>
          <a:prstGeom prst="rect">
            <a:avLst/>
          </a:prstGeom>
          <a:solidFill>
            <a:schemeClr val="bg1"/>
          </a:solidFill>
        </p:spPr>
        <p:txBody>
          <a:bodyPr wrap="square" lIns="0" tIns="0" rIns="0" bIns="0" rtlCol="0">
            <a:spAutoFit/>
          </a:bodyPr>
          <a:lstStyle/>
          <a:p>
            <a:r>
              <a:rPr lang="en-US" sz="1400"/>
              <a:t>Não</a:t>
            </a:r>
            <a:endParaRPr lang="en-CA"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141732"/>
            <a:ext cx="9582911" cy="7031736"/>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Triệu Chứng Học Của Sự Lão Hóa Do Thiếu Hụt Heme</a:t>
            </a:r>
          </a:p>
        </p:txBody>
      </p:sp>
      <p:sp>
        <p:nvSpPr>
          <p:cNvPr id="4" name="Rectangle 3"/>
          <p:cNvSpPr/>
          <p:nvPr/>
        </p:nvSpPr>
        <p:spPr>
          <a:xfrm>
            <a:off x="622300" y="885825"/>
            <a:ext cx="92964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a:solidFill>
                  <a:schemeClr val="bg1"/>
                </a:solidFill>
              </a:rPr>
              <a:t>Sự thiếu hụt Heme là một trong những nguyên nhân gây ra lão hóa</a:t>
            </a:r>
            <a:endParaRPr lang="en-CA" sz="1100" b="1">
              <a:solidFill>
                <a:schemeClr val="bg1"/>
              </a:solidFill>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300" y="1724025"/>
            <a:ext cx="10170650" cy="4419600"/>
          </a:xfrm>
          <a:prstGeom prst="rect">
            <a:avLst/>
          </a:prstGeom>
          <a:solidFill>
            <a:schemeClr val="bg1"/>
          </a:solidFill>
          <a:ln>
            <a:noFill/>
          </a:ln>
          <a:effectLst/>
        </p:spPr>
      </p:pic>
      <p:sp>
        <p:nvSpPr>
          <p:cNvPr id="9" name="Rectangle 8"/>
          <p:cNvSpPr/>
          <p:nvPr/>
        </p:nvSpPr>
        <p:spPr>
          <a:xfrm>
            <a:off x="614435" y="6527961"/>
            <a:ext cx="9296400" cy="381000"/>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Những triệu chứng của việc thiếu hụt heme tương tự như sự lão hóa ở người</a:t>
            </a:r>
            <a:endParaRPr lang="en-CA" sz="1000" b="1">
              <a:solidFill>
                <a:schemeClr val="tx1"/>
              </a:solidFill>
            </a:endParaRPr>
          </a:p>
        </p:txBody>
      </p:sp>
      <p:sp>
        <p:nvSpPr>
          <p:cNvPr id="10" name="Rectangle 9"/>
          <p:cNvSpPr/>
          <p:nvPr/>
        </p:nvSpPr>
        <p:spPr>
          <a:xfrm>
            <a:off x="7079742" y="6219825"/>
            <a:ext cx="29718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00" b="1">
              <a:solidFill>
                <a:schemeClr val="tx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87483" cy="7027164"/>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Chuyển Hóa Glucose Bất Thường Do Thiếu ALA</a:t>
            </a:r>
          </a:p>
        </p:txBody>
      </p:sp>
      <p:sp>
        <p:nvSpPr>
          <p:cNvPr id="4" name="Rectangle 3"/>
          <p:cNvSpPr/>
          <p:nvPr/>
        </p:nvSpPr>
        <p:spPr>
          <a:xfrm>
            <a:off x="622300" y="885825"/>
            <a:ext cx="92964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Thiếu hụt ALA gây ra chuyển hóa glucose bất thường phụ thuộc vào tuổi</a:t>
            </a:r>
            <a:endParaRPr lang="en-CA" sz="2400" b="1">
              <a:solidFill>
                <a:schemeClr val="bg1"/>
              </a:solidFill>
            </a:endParaRPr>
          </a:p>
        </p:txBody>
      </p:sp>
      <p:sp>
        <p:nvSpPr>
          <p:cNvPr id="5" name="Rectangle 4"/>
          <p:cNvSpPr/>
          <p:nvPr/>
        </p:nvSpPr>
        <p:spPr>
          <a:xfrm>
            <a:off x="622300" y="1724025"/>
            <a:ext cx="9296400" cy="533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700" b="1" u="sng">
                <a:solidFill>
                  <a:srgbClr val="007434"/>
                </a:solidFill>
              </a:rPr>
              <a:t>Thử nghiệm dung nạp glucose trên chuột với khả năng tổng hợp ALA đã bị giảm (mất dị hợp tử ALAS1)</a:t>
            </a:r>
          </a:p>
        </p:txBody>
      </p:sp>
      <p:sp>
        <p:nvSpPr>
          <p:cNvPr id="6" name="Rectangle 5"/>
          <p:cNvSpPr/>
          <p:nvPr/>
        </p:nvSpPr>
        <p:spPr>
          <a:xfrm>
            <a:off x="1460501" y="2562225"/>
            <a:ext cx="339580"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b="1">
                <a:solidFill>
                  <a:schemeClr val="tx1"/>
                </a:solidFill>
              </a:rPr>
              <a:t>Đường huyết (mg/dL)</a:t>
            </a:r>
            <a:endParaRPr lang="en-CA" sz="900" b="1">
              <a:solidFill>
                <a:schemeClr val="tx1"/>
              </a:solidFill>
            </a:endParaRPr>
          </a:p>
        </p:txBody>
      </p:sp>
      <p:sp>
        <p:nvSpPr>
          <p:cNvPr id="7" name="Rectangle 6"/>
          <p:cNvSpPr/>
          <p:nvPr/>
        </p:nvSpPr>
        <p:spPr>
          <a:xfrm>
            <a:off x="5057419" y="2486025"/>
            <a:ext cx="291681" cy="3276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b="1">
                <a:solidFill>
                  <a:schemeClr val="tx1"/>
                </a:solidFill>
              </a:rPr>
              <a:t>Đường huyết (mg/dL)</a:t>
            </a:r>
            <a:endParaRPr lang="en-CA" sz="900" b="1">
              <a:solidFill>
                <a:schemeClr val="tx1"/>
              </a:solidFill>
            </a:endParaRPr>
          </a:p>
        </p:txBody>
      </p:sp>
      <p:sp>
        <p:nvSpPr>
          <p:cNvPr id="8" name="Rectangle 7"/>
          <p:cNvSpPr/>
          <p:nvPr/>
        </p:nvSpPr>
        <p:spPr>
          <a:xfrm>
            <a:off x="617594" y="6524625"/>
            <a:ext cx="9296400" cy="381000"/>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ALA và sự mất điều hòa heme có thể đóng vai trò nhất định trong kiểm soát chuyển hóa glucose</a:t>
            </a:r>
            <a:endParaRPr lang="en-CA" sz="1000" b="1">
              <a:solidFill>
                <a:schemeClr val="tx1"/>
              </a:solidFill>
            </a:endParaRPr>
          </a:p>
        </p:txBody>
      </p:sp>
      <p:sp>
        <p:nvSpPr>
          <p:cNvPr id="9" name="Rectangle 8"/>
          <p:cNvSpPr/>
          <p:nvPr/>
        </p:nvSpPr>
        <p:spPr>
          <a:xfrm>
            <a:off x="2603500" y="2424959"/>
            <a:ext cx="2362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Chuột từ 8 – 12 tuần tuổi</a:t>
            </a:r>
            <a:endParaRPr lang="en-CA" sz="900" b="1">
              <a:solidFill>
                <a:schemeClr val="tx1"/>
              </a:solidFill>
            </a:endParaRPr>
          </a:p>
        </p:txBody>
      </p:sp>
      <p:sp>
        <p:nvSpPr>
          <p:cNvPr id="10" name="Rectangle 9"/>
          <p:cNvSpPr/>
          <p:nvPr/>
        </p:nvSpPr>
        <p:spPr>
          <a:xfrm>
            <a:off x="6489700" y="2386859"/>
            <a:ext cx="2593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Chuột từ 18 – 35 tuần tuổi</a:t>
            </a:r>
            <a:endParaRPr lang="en-CA" sz="900" b="1">
              <a:solidFill>
                <a:schemeClr val="tx1"/>
              </a:solidFill>
            </a:endParaRPr>
          </a:p>
        </p:txBody>
      </p:sp>
      <p:sp>
        <p:nvSpPr>
          <p:cNvPr id="11" name="Rectangle 10"/>
          <p:cNvSpPr/>
          <p:nvPr/>
        </p:nvSpPr>
        <p:spPr>
          <a:xfrm>
            <a:off x="1983050" y="5979055"/>
            <a:ext cx="3354366" cy="3148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a:solidFill>
                  <a:schemeClr val="tx1"/>
                </a:solidFill>
              </a:rPr>
              <a:t>Thời gian sau khi tiêm glucose (phút)</a:t>
            </a:r>
            <a:endParaRPr lang="en-CA" sz="900" b="1">
              <a:solidFill>
                <a:schemeClr val="tx1"/>
              </a:solidFill>
            </a:endParaRPr>
          </a:p>
        </p:txBody>
      </p:sp>
      <p:sp>
        <p:nvSpPr>
          <p:cNvPr id="12" name="Rectangle 11"/>
          <p:cNvSpPr/>
          <p:nvPr/>
        </p:nvSpPr>
        <p:spPr>
          <a:xfrm>
            <a:off x="5651500" y="5983246"/>
            <a:ext cx="3354366" cy="3127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a:solidFill>
                  <a:schemeClr val="tx1"/>
                </a:solidFill>
              </a:rPr>
              <a:t>Thời gian sau khi tiêm glucose (phút)</a:t>
            </a:r>
            <a:endParaRPr lang="en-CA" sz="900" b="1">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665207" cy="7324344"/>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Chu Trình Hấp Thụ ALA Qua Đường Miệng</a:t>
            </a:r>
          </a:p>
        </p:txBody>
      </p:sp>
      <p:sp>
        <p:nvSpPr>
          <p:cNvPr id="4" name="Oval 3"/>
          <p:cNvSpPr/>
          <p:nvPr/>
        </p:nvSpPr>
        <p:spPr>
          <a:xfrm>
            <a:off x="546100" y="885825"/>
            <a:ext cx="1447800" cy="1066800"/>
          </a:xfrm>
          <a:prstGeom prst="ellipse">
            <a:avLst/>
          </a:prstGeom>
          <a:solidFill>
            <a:schemeClr val="accent2">
              <a:lumMod val="40000"/>
              <a:lumOff val="60000"/>
            </a:schemeClr>
          </a:solidFill>
          <a:ln w="127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5-ALA ngoại sinh</a:t>
            </a:r>
          </a:p>
        </p:txBody>
      </p:sp>
      <p:sp>
        <p:nvSpPr>
          <p:cNvPr id="5" name="Oval 4"/>
          <p:cNvSpPr/>
          <p:nvPr/>
        </p:nvSpPr>
        <p:spPr>
          <a:xfrm>
            <a:off x="4051300" y="4619625"/>
            <a:ext cx="1447800" cy="990600"/>
          </a:xfrm>
          <a:prstGeom prst="ellipse">
            <a:avLst/>
          </a:prstGeom>
          <a:solidFill>
            <a:schemeClr val="accent2">
              <a:lumMod val="40000"/>
              <a:lumOff val="60000"/>
            </a:schemeClr>
          </a:solidFill>
          <a:ln w="127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a:solidFill>
                  <a:schemeClr val="tx1"/>
                </a:solidFill>
              </a:rPr>
              <a:t>5-ALA ngoại sinh</a:t>
            </a:r>
          </a:p>
        </p:txBody>
      </p:sp>
      <p:sp>
        <p:nvSpPr>
          <p:cNvPr id="6" name="Rectangle 5"/>
          <p:cNvSpPr/>
          <p:nvPr/>
        </p:nvSpPr>
        <p:spPr>
          <a:xfrm>
            <a:off x="3896515" y="1038225"/>
            <a:ext cx="5906854" cy="3048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300" b="1">
                <a:solidFill>
                  <a:schemeClr val="tx1"/>
                </a:solidFill>
              </a:rPr>
              <a:t>ALA qua đường miệng được hấp thụ gần như hoàn toàn qua ống tiêu hóa phía trên.</a:t>
            </a:r>
            <a:endParaRPr lang="en-CA" sz="1300" b="1">
              <a:solidFill>
                <a:schemeClr val="tx1"/>
              </a:solidFill>
            </a:endParaRPr>
          </a:p>
        </p:txBody>
      </p:sp>
      <p:sp>
        <p:nvSpPr>
          <p:cNvPr id="7" name="Rectangle 6"/>
          <p:cNvSpPr/>
          <p:nvPr/>
        </p:nvSpPr>
        <p:spPr>
          <a:xfrm>
            <a:off x="3896515" y="1343025"/>
            <a:ext cx="4269585" cy="3048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300" b="1">
                <a:solidFill>
                  <a:schemeClr val="tx1"/>
                </a:solidFill>
              </a:rPr>
              <a:t>ALA được phân bổ khắp cơ thể và đi qua hàng rào máu - não</a:t>
            </a:r>
            <a:endParaRPr lang="en-CA" sz="1300" b="1">
              <a:solidFill>
                <a:schemeClr val="tx1"/>
              </a:solidFill>
            </a:endParaRPr>
          </a:p>
        </p:txBody>
      </p:sp>
      <p:sp>
        <p:nvSpPr>
          <p:cNvPr id="9" name="Rectangle 8"/>
          <p:cNvSpPr/>
          <p:nvPr/>
        </p:nvSpPr>
        <p:spPr>
          <a:xfrm>
            <a:off x="1917700" y="3552825"/>
            <a:ext cx="556126" cy="2510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a:solidFill>
                  <a:schemeClr val="tx1"/>
                </a:solidFill>
              </a:rPr>
              <a:t>Tế bào</a:t>
            </a:r>
            <a:endParaRPr lang="en-CA" sz="900" b="1">
              <a:solidFill>
                <a:schemeClr val="tx1"/>
              </a:solidFill>
            </a:endParaRPr>
          </a:p>
        </p:txBody>
      </p:sp>
      <p:sp>
        <p:nvSpPr>
          <p:cNvPr id="8" name="Oval 7"/>
          <p:cNvSpPr/>
          <p:nvPr/>
        </p:nvSpPr>
        <p:spPr>
          <a:xfrm>
            <a:off x="2222499" y="3629025"/>
            <a:ext cx="1674015" cy="838200"/>
          </a:xfrm>
          <a:prstGeom prst="ellipse">
            <a:avLst/>
          </a:prstGeom>
          <a:solidFill>
            <a:schemeClr val="accent2">
              <a:lumMod val="40000"/>
              <a:lumOff val="60000"/>
            </a:schemeClr>
          </a:solidFill>
          <a:ln w="127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b="1">
                <a:solidFill>
                  <a:schemeClr val="tx1"/>
                </a:solidFill>
              </a:rPr>
              <a:t>5-ALA </a:t>
            </a:r>
          </a:p>
          <a:p>
            <a:pPr algn="ctr"/>
            <a:r>
              <a:rPr lang="en-CA" sz="1600" b="1">
                <a:solidFill>
                  <a:schemeClr val="tx1"/>
                </a:solidFill>
              </a:rPr>
              <a:t>ngoại sinh / nội sinh</a:t>
            </a:r>
          </a:p>
        </p:txBody>
      </p:sp>
      <p:sp>
        <p:nvSpPr>
          <p:cNvPr id="10" name="Oval 9"/>
          <p:cNvSpPr/>
          <p:nvPr/>
        </p:nvSpPr>
        <p:spPr>
          <a:xfrm>
            <a:off x="7329092" y="4086225"/>
            <a:ext cx="2284808" cy="1143000"/>
          </a:xfrm>
          <a:prstGeom prst="ellipse">
            <a:avLst/>
          </a:prstGeom>
          <a:gradFill flip="none" rotWithShape="1">
            <a:gsLst>
              <a:gs pos="0">
                <a:srgbClr val="DDEBCF"/>
              </a:gs>
              <a:gs pos="50000">
                <a:srgbClr val="9CB86E"/>
              </a:gs>
              <a:gs pos="100000">
                <a:srgbClr val="156B13"/>
              </a:gs>
            </a:gsLst>
            <a:lin ang="8100000" scaled="1"/>
            <a:tileRect/>
          </a:gradFill>
          <a:ln w="127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b="1" i="1">
                <a:solidFill>
                  <a:schemeClr val="tx1"/>
                </a:solidFill>
              </a:rPr>
              <a:t>Heme</a:t>
            </a:r>
          </a:p>
        </p:txBody>
      </p:sp>
      <p:sp>
        <p:nvSpPr>
          <p:cNvPr id="11" name="Rectangle 10"/>
          <p:cNvSpPr/>
          <p:nvPr/>
        </p:nvSpPr>
        <p:spPr>
          <a:xfrm>
            <a:off x="7024292" y="6372225"/>
            <a:ext cx="1675208" cy="457200"/>
          </a:xfrm>
          <a:prstGeom prst="rect">
            <a:avLst/>
          </a:prstGeom>
          <a:solidFill>
            <a:schemeClr val="accent5">
              <a:lumMod val="60000"/>
              <a:lumOff val="4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3200" b="1">
                <a:solidFill>
                  <a:schemeClr val="tx1"/>
                </a:solidFill>
              </a:rPr>
              <a:t>Ty thể</a:t>
            </a:r>
            <a:endParaRPr lang="en-CA" sz="3200" b="1">
              <a:solidFill>
                <a:schemeClr val="tx1"/>
              </a:solidFill>
            </a:endParaRPr>
          </a:p>
        </p:txBody>
      </p:sp>
      <p:sp>
        <p:nvSpPr>
          <p:cNvPr id="12" name="Oval 11"/>
          <p:cNvSpPr/>
          <p:nvPr/>
        </p:nvSpPr>
        <p:spPr>
          <a:xfrm>
            <a:off x="5803900" y="4248150"/>
            <a:ext cx="852034" cy="609600"/>
          </a:xfrm>
          <a:prstGeom prst="ellipse">
            <a:avLst/>
          </a:prstGeom>
          <a:solidFill>
            <a:schemeClr val="accent5">
              <a:lumMod val="60000"/>
              <a:lumOff val="40000"/>
            </a:schemeClr>
          </a:solid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Glycine</a:t>
            </a:r>
          </a:p>
        </p:txBody>
      </p:sp>
      <p:sp>
        <p:nvSpPr>
          <p:cNvPr id="13" name="Oval 12"/>
          <p:cNvSpPr/>
          <p:nvPr/>
        </p:nvSpPr>
        <p:spPr>
          <a:xfrm>
            <a:off x="5803900" y="4857750"/>
            <a:ext cx="990600" cy="600075"/>
          </a:xfrm>
          <a:prstGeom prst="ellipse">
            <a:avLst/>
          </a:prstGeom>
          <a:solidFill>
            <a:schemeClr val="accent5">
              <a:lumMod val="60000"/>
              <a:lumOff val="40000"/>
            </a:schemeClr>
          </a:solid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a:solidFill>
                  <a:schemeClr val="tx1"/>
                </a:solidFill>
              </a:rPr>
              <a:t>Succinyl- CoA</a:t>
            </a:r>
          </a:p>
        </p:txBody>
      </p:sp>
      <p:sp>
        <p:nvSpPr>
          <p:cNvPr id="14" name="Rectangle 13"/>
          <p:cNvSpPr/>
          <p:nvPr/>
        </p:nvSpPr>
        <p:spPr>
          <a:xfrm>
            <a:off x="6489700" y="7058025"/>
            <a:ext cx="2514600" cy="304800"/>
          </a:xfrm>
          <a:prstGeom prst="rect">
            <a:avLst/>
          </a:prstGeom>
          <a:solidFill>
            <a:schemeClr val="accent5">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300" b="1">
                <a:solidFill>
                  <a:schemeClr val="accent5">
                    <a:lumMod val="50000"/>
                  </a:schemeClr>
                </a:solidFill>
              </a:rPr>
              <a:t>ALAS: Aminolevulinic acid synthase </a:t>
            </a:r>
            <a:endParaRPr lang="en-CA" sz="1300" b="1">
              <a:solidFill>
                <a:schemeClr val="accent5">
                  <a:lumMod val="50000"/>
                </a:schemeClr>
              </a:solidFill>
            </a:endParaRPr>
          </a:p>
        </p:txBody>
      </p:sp>
      <p:sp>
        <p:nvSpPr>
          <p:cNvPr id="16" name="Rectangle 15"/>
          <p:cNvSpPr/>
          <p:nvPr/>
        </p:nvSpPr>
        <p:spPr>
          <a:xfrm>
            <a:off x="4279900" y="3487863"/>
            <a:ext cx="5562600" cy="56026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350" b="1">
                <a:solidFill>
                  <a:schemeClr val="tx1"/>
                </a:solidFill>
              </a:rPr>
              <a:t>Được tích hợp vào trong tế bào bởi chất vận chuyển peptit như là PEP-T1;</a:t>
            </a:r>
          </a:p>
          <a:p>
            <a:r>
              <a:rPr lang="en-US" sz="1350" b="1">
                <a:solidFill>
                  <a:schemeClr val="tx1"/>
                </a:solidFill>
              </a:rPr>
              <a:t>Hiếm khi được đưa đến ty thể thông qua con đường chuyển hóa Porphyrin. </a:t>
            </a:r>
            <a:endParaRPr lang="en-CA" sz="1350" b="1">
              <a:solidFill>
                <a:schemeClr val="tx1"/>
              </a:solidFill>
            </a:endParaRPr>
          </a:p>
        </p:txBody>
      </p:sp>
      <p:sp>
        <p:nvSpPr>
          <p:cNvPr id="17" name="Rectangle 16"/>
          <p:cNvSpPr/>
          <p:nvPr/>
        </p:nvSpPr>
        <p:spPr>
          <a:xfrm>
            <a:off x="317500" y="3790949"/>
            <a:ext cx="1600200" cy="1366838"/>
          </a:xfrm>
          <a:prstGeom prst="rect">
            <a:avLst/>
          </a:prstGeom>
          <a:solidFill>
            <a:schemeClr val="bg1"/>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300" b="1" i="1">
                <a:solidFill>
                  <a:schemeClr val="tx1"/>
                </a:solidFill>
              </a:rPr>
              <a:t>*</a:t>
            </a:r>
            <a:r>
              <a:rPr lang="en-US" sz="1300" b="1" i="1" u="sng">
                <a:solidFill>
                  <a:schemeClr val="tx1"/>
                </a:solidFill>
              </a:rPr>
              <a:t>Ghi chú:</a:t>
            </a:r>
            <a:r>
              <a:rPr lang="en-US" sz="1300" b="1">
                <a:solidFill>
                  <a:schemeClr val="tx1"/>
                </a:solidFill>
              </a:rPr>
              <a:t> Đối với Heme ngoại sinh, sau khi hấp thụ vào cơ thể sẽ kích hoạt phản ứng khử enzyme và bắt đầu quá trình phân hủy. </a:t>
            </a:r>
            <a:endParaRPr lang="en-CA" sz="1300" b="1">
              <a:solidFill>
                <a:schemeClr val="tx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027164"/>
          </a:xfrm>
          <a:prstGeom prst="rect">
            <a:avLst/>
          </a:prstGeom>
        </p:spPr>
      </p:pic>
      <p:sp>
        <p:nvSpPr>
          <p:cNvPr id="3" name="Rectangle 2"/>
          <p:cNvSpPr/>
          <p:nvPr/>
        </p:nvSpPr>
        <p:spPr>
          <a:xfrm>
            <a:off x="393700" y="200025"/>
            <a:ext cx="71628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Tác dụng của việc bổ sung ALA</a:t>
            </a:r>
          </a:p>
        </p:txBody>
      </p:sp>
      <p:sp>
        <p:nvSpPr>
          <p:cNvPr id="4" name="Rectangle 3"/>
          <p:cNvSpPr/>
          <p:nvPr/>
        </p:nvSpPr>
        <p:spPr>
          <a:xfrm>
            <a:off x="622300" y="885825"/>
            <a:ext cx="92964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Hàm lượng Heme tăng lên sau khi bổ sung ALA và sắt</a:t>
            </a:r>
            <a:endParaRPr lang="en-CA" sz="2400" b="1">
              <a:solidFill>
                <a:schemeClr val="bg1"/>
              </a:solidFill>
            </a:endParaRPr>
          </a:p>
        </p:txBody>
      </p:sp>
      <p:sp>
        <p:nvSpPr>
          <p:cNvPr id="5" name="Rectangle 4"/>
          <p:cNvSpPr/>
          <p:nvPr/>
        </p:nvSpPr>
        <p:spPr>
          <a:xfrm>
            <a:off x="622300" y="1724025"/>
            <a:ext cx="8153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b="1" u="sng">
                <a:solidFill>
                  <a:schemeClr val="tx1"/>
                </a:solidFill>
              </a:rPr>
              <a:t>Thí nghiệm bổ sung 0,1 mM 5-ALA và Fe cho tế bào động mạch phổi từ bò</a:t>
            </a:r>
            <a:endParaRPr lang="en-CA" b="1" u="sng">
              <a:solidFill>
                <a:schemeClr val="tx1"/>
              </a:solidFill>
            </a:endParaRPr>
          </a:p>
        </p:txBody>
      </p:sp>
      <p:sp>
        <p:nvSpPr>
          <p:cNvPr id="6" name="Rectangle 5"/>
          <p:cNvSpPr/>
          <p:nvPr/>
        </p:nvSpPr>
        <p:spPr>
          <a:xfrm>
            <a:off x="730926" y="5838825"/>
            <a:ext cx="9035373"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b="1">
                <a:solidFill>
                  <a:schemeClr val="tx1"/>
                </a:solidFill>
              </a:rPr>
              <a:t>*Ghi chú: Tế bào động mạch phổi từ bò được nuôi cấy và phát triển với mỗi chất trên ở nhiệt độ 37 độ C.</a:t>
            </a:r>
            <a:endParaRPr lang="en-CA" sz="1600" b="1">
              <a:solidFill>
                <a:schemeClr val="tx1"/>
              </a:solidFill>
            </a:endParaRPr>
          </a:p>
        </p:txBody>
      </p:sp>
      <p:sp>
        <p:nvSpPr>
          <p:cNvPr id="7" name="Rectangle 6"/>
          <p:cNvSpPr/>
          <p:nvPr/>
        </p:nvSpPr>
        <p:spPr>
          <a:xfrm>
            <a:off x="850900" y="6296025"/>
            <a:ext cx="50292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a:solidFill>
                  <a:schemeClr val="tx1"/>
                </a:solidFill>
              </a:rPr>
              <a:t>*Ghi chú: Khi heme được tiêm một cách trực tiếp sẽ kích hoạt phản ứng khử enzyme và bắt đầu quá trình phân hủy.</a:t>
            </a:r>
            <a:endParaRPr lang="en-CA" sz="160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214884"/>
            <a:ext cx="9514331" cy="6771132"/>
          </a:xfrm>
          <a:prstGeom prst="rect">
            <a:avLst/>
          </a:prstGeom>
        </p:spPr>
      </p:pic>
      <p:sp>
        <p:nvSpPr>
          <p:cNvPr id="3" name="Rectangle 2"/>
          <p:cNvSpPr/>
          <p:nvPr/>
        </p:nvSpPr>
        <p:spPr>
          <a:xfrm>
            <a:off x="393700" y="200025"/>
            <a:ext cx="82296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Tác dụng của việc bổ sung ALA – Cải thiện hoạt động của ty thể</a:t>
            </a:r>
          </a:p>
        </p:txBody>
      </p:sp>
      <p:sp>
        <p:nvSpPr>
          <p:cNvPr id="4" name="Rectangle 3"/>
          <p:cNvSpPr/>
          <p:nvPr/>
        </p:nvSpPr>
        <p:spPr>
          <a:xfrm>
            <a:off x="623514" y="962024"/>
            <a:ext cx="9296400" cy="6216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Bổ sung ALA và sắt tăng cường hoạt động Phức hợp IV và sản xuất ATP</a:t>
            </a:r>
            <a:endParaRPr lang="en-CA" sz="2400" b="1">
              <a:solidFill>
                <a:schemeClr val="bg1"/>
              </a:solidFill>
            </a:endParaRPr>
          </a:p>
        </p:txBody>
      </p:sp>
      <p:sp>
        <p:nvSpPr>
          <p:cNvPr id="5" name="Rectangle 4"/>
          <p:cNvSpPr/>
          <p:nvPr/>
        </p:nvSpPr>
        <p:spPr>
          <a:xfrm>
            <a:off x="637321" y="1800225"/>
            <a:ext cx="8138379"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b="1" u="sng">
                <a:solidFill>
                  <a:schemeClr val="tx1"/>
                </a:solidFill>
              </a:rPr>
              <a:t>Thí nghiệm bổ sung 5-ALA qua đường miệng trên chuột trong 15 tuần (10 mg / kg)</a:t>
            </a:r>
            <a:endParaRPr lang="en-CA" b="1" u="sng">
              <a:solidFill>
                <a:schemeClr val="tx1"/>
              </a:solidFill>
            </a:endParaRPr>
          </a:p>
        </p:txBody>
      </p:sp>
      <p:sp>
        <p:nvSpPr>
          <p:cNvPr id="6" name="Rectangle 5"/>
          <p:cNvSpPr/>
          <p:nvPr/>
        </p:nvSpPr>
        <p:spPr>
          <a:xfrm>
            <a:off x="774700" y="2333625"/>
            <a:ext cx="4328379"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2000" b="1">
                <a:solidFill>
                  <a:schemeClr val="tx1"/>
                </a:solidFill>
              </a:rPr>
              <a:t>Hoạt động của Phức hợp IV trong gan</a:t>
            </a:r>
            <a:endParaRPr lang="en-CA" sz="2000" b="1">
              <a:solidFill>
                <a:schemeClr val="tx1"/>
              </a:solidFill>
            </a:endParaRPr>
          </a:p>
        </p:txBody>
      </p:sp>
      <p:sp>
        <p:nvSpPr>
          <p:cNvPr id="7" name="Rectangle 6"/>
          <p:cNvSpPr/>
          <p:nvPr/>
        </p:nvSpPr>
        <p:spPr>
          <a:xfrm>
            <a:off x="6489700" y="2257425"/>
            <a:ext cx="25908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2000" b="1">
                <a:solidFill>
                  <a:schemeClr val="tx1"/>
                </a:solidFill>
              </a:rPr>
              <a:t>Sản xuất ATP trong gan</a:t>
            </a:r>
            <a:endParaRPr lang="en-CA" sz="2000" b="1">
              <a:solidFill>
                <a:schemeClr val="tx1"/>
              </a:solidFill>
            </a:endParaRPr>
          </a:p>
        </p:txBody>
      </p:sp>
      <p:sp>
        <p:nvSpPr>
          <p:cNvPr id="8" name="Rectangle 7"/>
          <p:cNvSpPr/>
          <p:nvPr/>
        </p:nvSpPr>
        <p:spPr>
          <a:xfrm>
            <a:off x="623514" y="2714625"/>
            <a:ext cx="453783"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600" b="1">
                <a:solidFill>
                  <a:schemeClr val="tx1"/>
                </a:solidFill>
              </a:rPr>
              <a:t>Hoạt động Cytochrome c oxidase</a:t>
            </a:r>
          </a:p>
          <a:p>
            <a:pPr algn="ctr"/>
            <a:r>
              <a:rPr lang="en-CA" sz="1600" b="1">
                <a:solidFill>
                  <a:schemeClr val="tx1"/>
                </a:solidFill>
              </a:rPr>
              <a:t>[đơn vị / mg-protein]</a:t>
            </a:r>
            <a:endParaRPr lang="en-CA" sz="900" b="1">
              <a:solidFill>
                <a:schemeClr val="tx1"/>
              </a:solidFill>
            </a:endParaRPr>
          </a:p>
        </p:txBody>
      </p:sp>
      <p:sp>
        <p:nvSpPr>
          <p:cNvPr id="9" name="Rectangle 8"/>
          <p:cNvSpPr/>
          <p:nvPr/>
        </p:nvSpPr>
        <p:spPr>
          <a:xfrm>
            <a:off x="5295631" y="2711047"/>
            <a:ext cx="453783"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600" b="1">
                <a:solidFill>
                  <a:schemeClr val="tx1"/>
                </a:solidFill>
              </a:rPr>
              <a:t>Nồng độ ATP [10</a:t>
            </a:r>
            <a:r>
              <a:rPr lang="en-CA" sz="1600" b="1" baseline="30000">
                <a:solidFill>
                  <a:schemeClr val="tx1"/>
                </a:solidFill>
              </a:rPr>
              <a:t>-8</a:t>
            </a:r>
            <a:r>
              <a:rPr lang="en-CA" sz="1600" b="1">
                <a:solidFill>
                  <a:schemeClr val="tx1"/>
                </a:solidFill>
              </a:rPr>
              <a:t> mol g-tissue</a:t>
            </a:r>
            <a:r>
              <a:rPr lang="en-CA" sz="1600" b="1" baseline="30000">
                <a:solidFill>
                  <a:schemeClr val="tx1"/>
                </a:solidFill>
              </a:rPr>
              <a:t>-1</a:t>
            </a:r>
            <a:r>
              <a:rPr lang="en-CA" sz="1600" b="1">
                <a:solidFill>
                  <a:schemeClr val="tx1"/>
                </a:solidFill>
              </a:rPr>
              <a:t>]</a:t>
            </a:r>
            <a:endParaRPr lang="en-CA" sz="900" b="1">
              <a:solidFill>
                <a:schemeClr val="tx1"/>
              </a:solidFill>
            </a:endParaRPr>
          </a:p>
        </p:txBody>
      </p:sp>
      <p:sp>
        <p:nvSpPr>
          <p:cNvPr id="10" name="Rectangle 9"/>
          <p:cNvSpPr/>
          <p:nvPr/>
        </p:nvSpPr>
        <p:spPr>
          <a:xfrm>
            <a:off x="1841500" y="5991225"/>
            <a:ext cx="275822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b="1">
                <a:solidFill>
                  <a:schemeClr val="tx1"/>
                </a:solidFill>
              </a:rPr>
              <a:t>Kiểm soát                  ALA</a:t>
            </a:r>
            <a:endParaRPr lang="en-CA" b="1">
              <a:solidFill>
                <a:schemeClr val="tx1"/>
              </a:solidFill>
            </a:endParaRPr>
          </a:p>
        </p:txBody>
      </p:sp>
      <p:sp>
        <p:nvSpPr>
          <p:cNvPr id="11" name="Rectangle 10"/>
          <p:cNvSpPr/>
          <p:nvPr/>
        </p:nvSpPr>
        <p:spPr>
          <a:xfrm>
            <a:off x="6489699" y="5991225"/>
            <a:ext cx="2758221"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b="1">
                <a:solidFill>
                  <a:schemeClr val="tx1"/>
                </a:solidFill>
              </a:rPr>
              <a:t>Kiểm soát                  ALA</a:t>
            </a:r>
            <a:endParaRPr lang="en-CA" b="1">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87483" cy="7210044"/>
          </a:xfrm>
          <a:prstGeom prst="rect">
            <a:avLst/>
          </a:prstGeom>
        </p:spPr>
      </p:pic>
      <p:sp>
        <p:nvSpPr>
          <p:cNvPr id="3" name="Rectangle 2"/>
          <p:cNvSpPr/>
          <p:nvPr/>
        </p:nvSpPr>
        <p:spPr>
          <a:xfrm>
            <a:off x="393700" y="200025"/>
            <a:ext cx="8229600"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Tác dụng của việc bổ sung ALA – Cải thiện trao đổi glucose</a:t>
            </a:r>
          </a:p>
        </p:txBody>
      </p:sp>
      <p:sp>
        <p:nvSpPr>
          <p:cNvPr id="4" name="Rectangle 3"/>
          <p:cNvSpPr/>
          <p:nvPr/>
        </p:nvSpPr>
        <p:spPr>
          <a:xfrm>
            <a:off x="623514" y="885826"/>
            <a:ext cx="9296400" cy="6978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Bổ sung ALA phục hồi khả năng dung nạp glucose </a:t>
            </a:r>
          </a:p>
          <a:p>
            <a:pPr algn="ctr"/>
            <a:r>
              <a:rPr lang="en-US" sz="2400" b="1">
                <a:solidFill>
                  <a:schemeClr val="bg1"/>
                </a:solidFill>
              </a:rPr>
              <a:t>và sự nhạy cảm với insulin</a:t>
            </a:r>
            <a:endParaRPr lang="en-CA" sz="2400" b="1">
              <a:solidFill>
                <a:schemeClr val="bg1"/>
              </a:solidFill>
            </a:endParaRPr>
          </a:p>
        </p:txBody>
      </p:sp>
      <p:sp>
        <p:nvSpPr>
          <p:cNvPr id="5" name="Rectangle 4"/>
          <p:cNvSpPr/>
          <p:nvPr/>
        </p:nvSpPr>
        <p:spPr>
          <a:xfrm>
            <a:off x="637321" y="1647825"/>
            <a:ext cx="8595579"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u="sng">
                <a:solidFill>
                  <a:schemeClr val="tx1"/>
                </a:solidFill>
              </a:rPr>
              <a:t>Thí nghiệm bổ sung ALA (300 mg / kg) qua đường miệng trên chuột đã bị giảm khả năng dung nạp glucose trong 01 tuần</a:t>
            </a:r>
            <a:endParaRPr lang="en-CA" b="1" u="sng">
              <a:solidFill>
                <a:schemeClr val="tx1"/>
              </a:solidFill>
            </a:endParaRPr>
          </a:p>
        </p:txBody>
      </p:sp>
      <p:sp>
        <p:nvSpPr>
          <p:cNvPr id="6" name="Rectangle 5"/>
          <p:cNvSpPr/>
          <p:nvPr/>
        </p:nvSpPr>
        <p:spPr>
          <a:xfrm>
            <a:off x="2027681" y="2181225"/>
            <a:ext cx="32004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b="1">
                <a:solidFill>
                  <a:schemeClr val="tx1"/>
                </a:solidFill>
              </a:rPr>
              <a:t>Kiểm tra khả năng dung nạp glucose</a:t>
            </a:r>
            <a:endParaRPr lang="en-CA" sz="1600" b="1">
              <a:solidFill>
                <a:schemeClr val="tx1"/>
              </a:solidFill>
            </a:endParaRPr>
          </a:p>
        </p:txBody>
      </p:sp>
      <p:sp>
        <p:nvSpPr>
          <p:cNvPr id="7" name="Rectangle 6"/>
          <p:cNvSpPr/>
          <p:nvPr/>
        </p:nvSpPr>
        <p:spPr>
          <a:xfrm>
            <a:off x="6337300" y="2212072"/>
            <a:ext cx="3319019"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b="1">
                <a:solidFill>
                  <a:schemeClr val="tx1"/>
                </a:solidFill>
              </a:rPr>
              <a:t>Kiểm tra mức độ nhạy cảm với insulin</a:t>
            </a:r>
            <a:endParaRPr lang="en-CA" sz="1600" b="1">
              <a:solidFill>
                <a:schemeClr val="tx1"/>
              </a:solidFill>
            </a:endParaRPr>
          </a:p>
        </p:txBody>
      </p:sp>
      <p:sp>
        <p:nvSpPr>
          <p:cNvPr id="8" name="Rectangle 7"/>
          <p:cNvSpPr/>
          <p:nvPr/>
        </p:nvSpPr>
        <p:spPr>
          <a:xfrm>
            <a:off x="1003300" y="2709258"/>
            <a:ext cx="453783"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600" b="1">
                <a:solidFill>
                  <a:schemeClr val="tx1"/>
                </a:solidFill>
              </a:rPr>
              <a:t>Đường máu (mg/dL)</a:t>
            </a:r>
            <a:endParaRPr lang="en-CA" sz="900" b="1">
              <a:solidFill>
                <a:schemeClr val="tx1"/>
              </a:solidFill>
            </a:endParaRPr>
          </a:p>
        </p:txBody>
      </p:sp>
      <p:sp>
        <p:nvSpPr>
          <p:cNvPr id="9" name="Rectangle 8"/>
          <p:cNvSpPr/>
          <p:nvPr/>
        </p:nvSpPr>
        <p:spPr>
          <a:xfrm>
            <a:off x="5331600" y="2352724"/>
            <a:ext cx="330683"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600" b="1">
                <a:solidFill>
                  <a:schemeClr val="tx1"/>
                </a:solidFill>
              </a:rPr>
              <a:t>Đường máu (% cơ sở)</a:t>
            </a:r>
            <a:endParaRPr lang="en-CA" sz="900" b="1">
              <a:solidFill>
                <a:schemeClr val="tx1"/>
              </a:solidFill>
            </a:endParaRPr>
          </a:p>
        </p:txBody>
      </p:sp>
      <p:sp>
        <p:nvSpPr>
          <p:cNvPr id="10" name="Rectangle 9"/>
          <p:cNvSpPr/>
          <p:nvPr/>
        </p:nvSpPr>
        <p:spPr>
          <a:xfrm>
            <a:off x="1895137" y="5991225"/>
            <a:ext cx="3165265"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b="1">
                <a:solidFill>
                  <a:schemeClr val="tx1"/>
                </a:solidFill>
              </a:rPr>
              <a:t>Thời gian sau khi nạp glucose (phút)</a:t>
            </a:r>
            <a:endParaRPr lang="en-CA" sz="1600" b="1">
              <a:solidFill>
                <a:schemeClr val="tx1"/>
              </a:solidFill>
            </a:endParaRPr>
          </a:p>
        </p:txBody>
      </p:sp>
      <p:sp>
        <p:nvSpPr>
          <p:cNvPr id="11" name="Rectangle 10"/>
          <p:cNvSpPr/>
          <p:nvPr/>
        </p:nvSpPr>
        <p:spPr>
          <a:xfrm>
            <a:off x="6414176" y="5909658"/>
            <a:ext cx="3165265"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600" b="1">
                <a:solidFill>
                  <a:schemeClr val="tx1"/>
                </a:solidFill>
              </a:rPr>
              <a:t>Thời gian sau khi tiêm insulin (phút)</a:t>
            </a:r>
            <a:endParaRPr lang="en-CA" sz="1600" b="1">
              <a:solidFill>
                <a:schemeClr val="tx1"/>
              </a:solidFill>
            </a:endParaRPr>
          </a:p>
        </p:txBody>
      </p:sp>
      <p:sp>
        <p:nvSpPr>
          <p:cNvPr id="12" name="Rectangle 11"/>
          <p:cNvSpPr/>
          <p:nvPr/>
        </p:nvSpPr>
        <p:spPr>
          <a:xfrm>
            <a:off x="617594" y="6524625"/>
            <a:ext cx="9296400" cy="381000"/>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Đường máu sau bữa ăn và HbA1c ở người cũng được cải thiện sau khi bổ sung ALA</a:t>
            </a:r>
            <a:endParaRPr lang="en-CA" sz="1000" b="1">
              <a:solidFill>
                <a:schemeClr val="tx1"/>
              </a:solidFill>
            </a:endParaRPr>
          </a:p>
        </p:txBody>
      </p:sp>
      <p:sp>
        <p:nvSpPr>
          <p:cNvPr id="13" name="Rectangle 12"/>
          <p:cNvSpPr/>
          <p:nvPr/>
        </p:nvSpPr>
        <p:spPr>
          <a:xfrm>
            <a:off x="2258183" y="4772025"/>
            <a:ext cx="3164717" cy="742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a:solidFill>
                  <a:schemeClr val="tx1"/>
                </a:solidFill>
              </a:rPr>
              <a:t>Kiểm soát</a:t>
            </a:r>
          </a:p>
          <a:p>
            <a:r>
              <a:rPr lang="en-US" sz="1400">
                <a:solidFill>
                  <a:schemeClr val="tx1"/>
                </a:solidFill>
              </a:rPr>
              <a:t>Bổ sung ALA</a:t>
            </a:r>
          </a:p>
          <a:p>
            <a:r>
              <a:rPr lang="en-US" sz="1400">
                <a:solidFill>
                  <a:schemeClr val="tx1"/>
                </a:solidFill>
              </a:rPr>
              <a:t>Sau khi bổ sung ALA 1 tuần và dừng 1 tuần</a:t>
            </a:r>
          </a:p>
        </p:txBody>
      </p:sp>
      <p:sp>
        <p:nvSpPr>
          <p:cNvPr id="14" name="Rectangle 13"/>
          <p:cNvSpPr/>
          <p:nvPr/>
        </p:nvSpPr>
        <p:spPr>
          <a:xfrm>
            <a:off x="7557146" y="2581614"/>
            <a:ext cx="1188706"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a:solidFill>
                  <a:schemeClr val="tx1"/>
                </a:solidFill>
              </a:rPr>
              <a:t>Kiểm soát</a:t>
            </a:r>
          </a:p>
          <a:p>
            <a:r>
              <a:rPr lang="en-US" sz="1400">
                <a:solidFill>
                  <a:schemeClr val="tx1"/>
                </a:solidFill>
              </a:rPr>
              <a:t>Bổ sung ALA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2296" y="141732"/>
            <a:ext cx="10090403" cy="7324344"/>
          </a:xfrm>
          <a:prstGeom prst="rect">
            <a:avLst/>
          </a:prstGeom>
        </p:spPr>
      </p:pic>
      <p:sp>
        <p:nvSpPr>
          <p:cNvPr id="3" name="Rectangle 2"/>
          <p:cNvSpPr/>
          <p:nvPr/>
        </p:nvSpPr>
        <p:spPr>
          <a:xfrm>
            <a:off x="411428" y="141732"/>
            <a:ext cx="7068872"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Những tác dụng khác của việc bổ sung ALA</a:t>
            </a:r>
          </a:p>
        </p:txBody>
      </p:sp>
      <p:sp>
        <p:nvSpPr>
          <p:cNvPr id="4" name="Rectangle 3"/>
          <p:cNvSpPr/>
          <p:nvPr/>
        </p:nvSpPr>
        <p:spPr>
          <a:xfrm>
            <a:off x="622300" y="751332"/>
            <a:ext cx="1447800" cy="439293"/>
          </a:xfrm>
          <a:prstGeom prst="rect">
            <a:avLst/>
          </a:prstGeom>
          <a:solidFill>
            <a:schemeClr val="accent1">
              <a:lumMod val="60000"/>
              <a:lumOff val="40000"/>
            </a:schemeClr>
          </a:solidFill>
          <a:ln>
            <a:solidFill>
              <a:schemeClr val="bg1"/>
            </a:solidFill>
          </a:ln>
          <a:scene3d>
            <a:camera prst="orthographicFront"/>
            <a:lightRig rig="threePt" dir="t"/>
          </a:scene3d>
          <a:sp3d extrusionH="76200" contourW="12700">
            <a:extrusionClr>
              <a:schemeClr val="accent5">
                <a:lumMod val="75000"/>
              </a:schemeClr>
            </a:extrusionClr>
            <a:contourClr>
              <a:schemeClr val="accent5">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000" b="1">
                <a:solidFill>
                  <a:schemeClr val="tx1"/>
                </a:solidFill>
              </a:rPr>
              <a:t>Trao đổi chất</a:t>
            </a:r>
          </a:p>
        </p:txBody>
      </p:sp>
      <p:sp>
        <p:nvSpPr>
          <p:cNvPr id="5" name="Rectangle 4"/>
          <p:cNvSpPr/>
          <p:nvPr/>
        </p:nvSpPr>
        <p:spPr>
          <a:xfrm>
            <a:off x="5422900" y="809625"/>
            <a:ext cx="2286000" cy="439293"/>
          </a:xfrm>
          <a:prstGeom prst="rect">
            <a:avLst/>
          </a:prstGeom>
          <a:solidFill>
            <a:schemeClr val="accent6">
              <a:lumMod val="60000"/>
              <a:lumOff val="40000"/>
            </a:schemeClr>
          </a:solidFill>
          <a:ln>
            <a:solidFill>
              <a:schemeClr val="bg1"/>
            </a:solidFill>
          </a:ln>
          <a:scene3d>
            <a:camera prst="orthographicFront"/>
            <a:lightRig rig="threePt" dir="t"/>
          </a:scene3d>
          <a:sp3d extrusionH="76200" contourW="12700">
            <a:extrusionClr>
              <a:schemeClr val="accent5">
                <a:lumMod val="75000"/>
              </a:schemeClr>
            </a:extrusionClr>
            <a:contourClr>
              <a:schemeClr val="accent5">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a:solidFill>
                  <a:schemeClr val="tx1"/>
                </a:solidFill>
              </a:rPr>
              <a:t>Bệnh Alzheimer</a:t>
            </a:r>
          </a:p>
        </p:txBody>
      </p:sp>
      <p:sp>
        <p:nvSpPr>
          <p:cNvPr id="6" name="Rectangle 5"/>
          <p:cNvSpPr/>
          <p:nvPr/>
        </p:nvSpPr>
        <p:spPr>
          <a:xfrm>
            <a:off x="546100" y="4002065"/>
            <a:ext cx="2057400" cy="439293"/>
          </a:xfrm>
          <a:prstGeom prst="rect">
            <a:avLst/>
          </a:prstGeom>
          <a:solidFill>
            <a:schemeClr val="accent4">
              <a:lumMod val="40000"/>
              <a:lumOff val="60000"/>
            </a:schemeClr>
          </a:solidFill>
          <a:ln>
            <a:solidFill>
              <a:schemeClr val="bg1"/>
            </a:solidFill>
          </a:ln>
          <a:scene3d>
            <a:camera prst="orthographicFront"/>
            <a:lightRig rig="threePt" dir="t"/>
          </a:scene3d>
          <a:sp3d extrusionH="76200" contourW="12700">
            <a:extrusionClr>
              <a:schemeClr val="accent5">
                <a:lumMod val="75000"/>
              </a:schemeClr>
            </a:extrusionClr>
            <a:contourClr>
              <a:schemeClr val="accent5">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a:solidFill>
                  <a:schemeClr val="tx1"/>
                </a:solidFill>
              </a:rPr>
              <a:t>Bệnh Parkinson</a:t>
            </a:r>
          </a:p>
        </p:txBody>
      </p:sp>
      <p:sp>
        <p:nvSpPr>
          <p:cNvPr id="7" name="Rectangle 6"/>
          <p:cNvSpPr/>
          <p:nvPr/>
        </p:nvSpPr>
        <p:spPr>
          <a:xfrm>
            <a:off x="5460742" y="4028465"/>
            <a:ext cx="2171958" cy="439293"/>
          </a:xfrm>
          <a:prstGeom prst="rect">
            <a:avLst/>
          </a:prstGeom>
          <a:solidFill>
            <a:schemeClr val="accent3">
              <a:lumMod val="60000"/>
              <a:lumOff val="40000"/>
            </a:schemeClr>
          </a:solidFill>
          <a:ln>
            <a:solidFill>
              <a:schemeClr val="accent3">
                <a:lumMod val="60000"/>
                <a:lumOff val="40000"/>
              </a:schemeClr>
            </a:solidFill>
          </a:ln>
          <a:scene3d>
            <a:camera prst="orthographicFront"/>
            <a:lightRig rig="threePt" dir="t"/>
          </a:scene3d>
          <a:sp3d extrusionH="76200" contourW="12700">
            <a:extrusionClr>
              <a:schemeClr val="accent5">
                <a:lumMod val="75000"/>
              </a:schemeClr>
            </a:extrusionClr>
            <a:contourClr>
              <a:schemeClr val="accent5">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a:solidFill>
                  <a:schemeClr val="tx1"/>
                </a:solidFill>
              </a:rPr>
              <a:t>Lão hóa / Vận động</a:t>
            </a:r>
          </a:p>
        </p:txBody>
      </p:sp>
      <p:sp>
        <p:nvSpPr>
          <p:cNvPr id="8" name="Rectangle 7"/>
          <p:cNvSpPr/>
          <p:nvPr/>
        </p:nvSpPr>
        <p:spPr>
          <a:xfrm>
            <a:off x="568470" y="3324225"/>
            <a:ext cx="3559030" cy="6096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b="1">
                <a:solidFill>
                  <a:schemeClr val="tx1"/>
                </a:solidFill>
              </a:rPr>
              <a:t>* Với sự hỗ trợ của Phức hợp III, IV và V, cải thiện quá trình trao đổi chất béo và giảm cân</a:t>
            </a:r>
            <a:endParaRPr lang="en-CA" sz="1400" b="1">
              <a:solidFill>
                <a:schemeClr val="tx1"/>
              </a:solidFill>
            </a:endParaRPr>
          </a:p>
        </p:txBody>
      </p:sp>
      <p:sp>
        <p:nvSpPr>
          <p:cNvPr id="9" name="Rectangle 8"/>
          <p:cNvSpPr/>
          <p:nvPr/>
        </p:nvSpPr>
        <p:spPr>
          <a:xfrm>
            <a:off x="5479792" y="3248025"/>
            <a:ext cx="4438908" cy="6096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b="1">
                <a:solidFill>
                  <a:schemeClr val="tx1"/>
                </a:solidFill>
              </a:rPr>
              <a:t>* Duy trì chức năng vận hành của ty thể và hạn chế sự hình thành của peptide Amyloid Beta đối với bệnh Alzheimer.</a:t>
            </a:r>
            <a:endParaRPr lang="en-CA" sz="1400" b="1">
              <a:solidFill>
                <a:schemeClr val="tx1"/>
              </a:solidFill>
            </a:endParaRPr>
          </a:p>
        </p:txBody>
      </p:sp>
      <p:sp>
        <p:nvSpPr>
          <p:cNvPr id="10" name="Rectangle 9"/>
          <p:cNvSpPr/>
          <p:nvPr/>
        </p:nvSpPr>
        <p:spPr>
          <a:xfrm>
            <a:off x="641962" y="6829425"/>
            <a:ext cx="4338049" cy="6096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b="1">
                <a:solidFill>
                  <a:schemeClr val="tx1"/>
                </a:solidFill>
              </a:rPr>
              <a:t>* Thể hiện tác dụng bảo vệ hệ thần kinh trên chuột thí nghiệm mô hình bệnh Parkinson</a:t>
            </a:r>
          </a:p>
          <a:p>
            <a:r>
              <a:rPr lang="en-US" sz="1200" b="1">
                <a:solidFill>
                  <a:schemeClr val="tx1"/>
                </a:solidFill>
              </a:rPr>
              <a:t>	 </a:t>
            </a:r>
            <a:r>
              <a:rPr lang="en-US" sz="1200">
                <a:solidFill>
                  <a:schemeClr val="tx1"/>
                </a:solidFill>
              </a:rPr>
              <a:t>(Hijioka M., et al (2020) J Pharmacol Sci 144:183-187</a:t>
            </a:r>
            <a:endParaRPr lang="en-CA" sz="1400" b="1">
              <a:solidFill>
                <a:schemeClr val="tx1"/>
              </a:solidFill>
            </a:endParaRPr>
          </a:p>
        </p:txBody>
      </p:sp>
      <p:sp>
        <p:nvSpPr>
          <p:cNvPr id="11" name="Rectangle 10"/>
          <p:cNvSpPr/>
          <p:nvPr/>
        </p:nvSpPr>
        <p:spPr>
          <a:xfrm>
            <a:off x="5651500" y="6829425"/>
            <a:ext cx="3962400" cy="41083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b="1">
                <a:solidFill>
                  <a:schemeClr val="tx1"/>
                </a:solidFill>
              </a:rPr>
              <a:t>* Cải thiện hiệu quả của sự vận động / tập thể dục ở phụ nữ có tuổi.</a:t>
            </a:r>
            <a:endParaRPr lang="en-CA" sz="1400" b="1">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D9B5D52-BD3E-DA54-68F2-B4D0387C13FE}"/>
            </a:ext>
          </a:extLst>
        </p:cNvPr>
        <p:cNvGrpSpPr/>
        <p:nvPr/>
      </p:nvGrpSpPr>
      <p:grpSpPr>
        <a:xfrm>
          <a:off x="0" y="0"/>
          <a:ext cx="0" cy="0"/>
          <a:chOff x="0" y="0"/>
          <a:chExt cx="0" cy="0"/>
        </a:xfrm>
      </p:grpSpPr>
      <p:sp>
        <p:nvSpPr>
          <p:cNvPr id="5" name="Rectangle 2">
            <a:extLst>
              <a:ext uri="{FF2B5EF4-FFF2-40B4-BE49-F238E27FC236}">
                <a16:creationId xmlns:a16="http://schemas.microsoft.com/office/drawing/2014/main" id="{ACE089AB-4560-0D96-8BB9-2050BBD42AE3}"/>
              </a:ext>
            </a:extLst>
          </p:cNvPr>
          <p:cNvSpPr>
            <a:spLocks noChangeArrowheads="1"/>
          </p:cNvSpPr>
          <p:nvPr/>
        </p:nvSpPr>
        <p:spPr bwMode="auto">
          <a:xfrm>
            <a:off x="546100" y="652760"/>
            <a:ext cx="95250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vi-VN" sz="1200" b="0" i="0" u="none" strike="noStrike" cap="none" normalizeH="0" baseline="0">
                <a:ln>
                  <a:noFill/>
                </a:ln>
                <a:solidFill>
                  <a:srgbClr val="002060"/>
                </a:solidFill>
                <a:effectLst/>
                <a:latin typeface="Arial" panose="020B0604020202020204" pitchFamily="34" charset="0"/>
                <a:ea typeface="Times New Roman" panose="02020603050405020304" pitchFamily="18" charset="0"/>
                <a:cs typeface="Arial" panose="020B0604020202020204" pitchFamily="34" charset="0"/>
              </a:rPr>
              <a:t>Chúng tôi cam kết đảm bảo chất lượng và nguồn gốc của sản phẩm. Quý Khách có thể tham khảo thông tin chi tiết về từng sản phẩm, tài liệu khoa học, chứng từ - chứng nhận, cách sử dụng và giá cả trên website </a:t>
            </a:r>
            <a:r>
              <a:rPr kumimoji="0" lang="en-US" altLang="vi-VN"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hlinkClick r:id="rId2"/>
              </a:rPr>
              <a:t>www.cscshop.vn</a:t>
            </a:r>
            <a:r>
              <a:rPr kumimoji="0" lang="en-US" altLang="vi-VN" sz="1200" b="0" i="0" u="none" strike="noStrike" cap="none" normalizeH="0" baseline="0">
                <a:ln>
                  <a:noFill/>
                </a:ln>
                <a:solidFill>
                  <a:srgbClr val="002060"/>
                </a:solidFill>
                <a:effectLst/>
                <a:latin typeface="Arial" panose="020B0604020202020204" pitchFamily="34" charset="0"/>
                <a:ea typeface="Times New Roman" panose="02020603050405020304" pitchFamily="18" charset="0"/>
                <a:cs typeface="Arial" panose="020B0604020202020204" pitchFamily="34" charset="0"/>
              </a:rPr>
              <a:t> của chúng tôi, hoặc liên hệ trực tiếp với đội ngũ KINH DOANH CỦA </a:t>
            </a:r>
            <a:r>
              <a:rPr kumimoji="0" lang="en-US" altLang="vi-VN" sz="1200" b="1" i="0" u="none" strike="noStrike" cap="none" normalizeH="0" baseline="0">
                <a:ln>
                  <a:noFill/>
                </a:ln>
                <a:solidFill>
                  <a:srgbClr val="002060"/>
                </a:solidFill>
                <a:effectLst/>
                <a:latin typeface="Arial" panose="020B0604020202020204" pitchFamily="34" charset="0"/>
                <a:ea typeface="Times New Roman" panose="02020603050405020304" pitchFamily="18" charset="0"/>
                <a:cs typeface="Arial" panose="020B0604020202020204" pitchFamily="34" charset="0"/>
              </a:rPr>
              <a:t>CSgroup</a:t>
            </a:r>
            <a:r>
              <a:rPr kumimoji="0" lang="en-US" altLang="vi-VN" sz="1200" b="0" i="0" u="none" strike="noStrike" cap="none" normalizeH="0" baseline="0">
                <a:ln>
                  <a:noFill/>
                </a:ln>
                <a:solidFill>
                  <a:srgbClr val="002060"/>
                </a:solidFill>
                <a:effectLst/>
                <a:latin typeface="Arial" panose="020B0604020202020204" pitchFamily="34" charset="0"/>
                <a:ea typeface="Times New Roman" panose="02020603050405020304" pitchFamily="18" charset="0"/>
                <a:cs typeface="Arial" panose="020B0604020202020204" pitchFamily="34" charset="0"/>
              </a:rPr>
              <a:t> để biết thêm thông tin.</a:t>
            </a:r>
            <a:endParaRPr kumimoji="0" lang="vi-VN" altLang="vi-VN" sz="7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22B03A45-FBB8-F4EC-635B-29FB9D9583B7}"/>
              </a:ext>
            </a:extLst>
          </p:cNvPr>
          <p:cNvGraphicFramePr>
            <a:graphicFrameLocks noGrp="1"/>
          </p:cNvGraphicFramePr>
          <p:nvPr>
            <p:extLst>
              <p:ext uri="{D42A27DB-BD31-4B8C-83A1-F6EECF244321}">
                <p14:modId xmlns:p14="http://schemas.microsoft.com/office/powerpoint/2010/main" val="2339822945"/>
              </p:ext>
            </p:extLst>
          </p:nvPr>
        </p:nvGraphicFramePr>
        <p:xfrm>
          <a:off x="622300" y="1576090"/>
          <a:ext cx="9372600" cy="1171575"/>
        </p:xfrm>
        <a:graphic>
          <a:graphicData uri="http://schemas.openxmlformats.org/drawingml/2006/table">
            <a:tbl>
              <a:tblPr firstRow="1" firstCol="1" bandRow="1"/>
              <a:tblGrid>
                <a:gridCol w="3343081">
                  <a:extLst>
                    <a:ext uri="{9D8B030D-6E8A-4147-A177-3AD203B41FA5}">
                      <a16:colId xmlns:a16="http://schemas.microsoft.com/office/drawing/2014/main" val="3434373570"/>
                    </a:ext>
                  </a:extLst>
                </a:gridCol>
                <a:gridCol w="2334942">
                  <a:extLst>
                    <a:ext uri="{9D8B030D-6E8A-4147-A177-3AD203B41FA5}">
                      <a16:colId xmlns:a16="http://schemas.microsoft.com/office/drawing/2014/main" val="3849897836"/>
                    </a:ext>
                  </a:extLst>
                </a:gridCol>
                <a:gridCol w="3694577">
                  <a:extLst>
                    <a:ext uri="{9D8B030D-6E8A-4147-A177-3AD203B41FA5}">
                      <a16:colId xmlns:a16="http://schemas.microsoft.com/office/drawing/2014/main" val="4098881823"/>
                    </a:ext>
                  </a:extLst>
                </a:gridCol>
              </a:tblGrid>
              <a:tr h="280035">
                <a:tc gridSpan="3">
                  <a:txBody>
                    <a:bodyPr/>
                    <a:lstStyle/>
                    <a:p>
                      <a:pPr marL="0" marR="147320">
                        <a:lnSpc>
                          <a:spcPct val="115000"/>
                        </a:lnSpc>
                        <a:spcBef>
                          <a:spcPts val="375"/>
                        </a:spcBef>
                        <a:buNone/>
                      </a:pPr>
                      <a:r>
                        <a:rPr lang="en-US" sz="1200" b="1" kern="1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ĐỘI NGŨ KINH DOANH</a:t>
                      </a:r>
                      <a:endParaRPr lang="vi-VN" sz="11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6EE"/>
                    </a:solidFill>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39241514"/>
                  </a:ext>
                </a:extLst>
              </a:tr>
              <a:tr h="222885">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Mr Đinh Tuấn Nam</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038 752 5924</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đinhtuannam@csc-vn.com</a:t>
                      </a:r>
                      <a:endParaRPr lang="vi-VN" sz="11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7724297"/>
                  </a:ext>
                </a:extLst>
              </a:tr>
              <a:tr h="222885">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Mrs Nguyễn Thị Thủy</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090 937 4711</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nguyenthithuy@csc-vn.com</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53987148"/>
                  </a:ext>
                </a:extLst>
              </a:tr>
              <a:tr h="222885">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Ms. Từ Yến Anh</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093 218 5116</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tuyenanh@csc-vn.com</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02054879"/>
                  </a:ext>
                </a:extLst>
              </a:tr>
              <a:tr h="222885">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Ms. Lâm Thảo Vi</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089 846 7758</a:t>
                      </a:r>
                      <a:endParaRPr lang="vi-VN"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147320">
                        <a:lnSpc>
                          <a:spcPct val="115000"/>
                        </a:lnSpc>
                        <a:spcBef>
                          <a:spcPts val="375"/>
                        </a:spcBef>
                        <a:buNone/>
                      </a:pPr>
                      <a:r>
                        <a:rPr lang="en-US" sz="1200" kern="100" dirty="0">
                          <a:solidFill>
                            <a:srgbClr val="002060"/>
                          </a:solidFill>
                          <a:effectLst/>
                          <a:latin typeface="Arial" panose="020B0604020202020204" pitchFamily="34" charset="0"/>
                          <a:ea typeface="Times New Roman" panose="02020603050405020304" pitchFamily="18" charset="0"/>
                          <a:cs typeface="Times New Roman" panose="02020603050405020304" pitchFamily="18" charset="0"/>
                        </a:rPr>
                        <a:t>lamthaovi@csc-vn.com</a:t>
                      </a:r>
                      <a:endParaRPr lang="vi-VN" sz="11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84124512"/>
                  </a:ext>
                </a:extLst>
              </a:tr>
            </a:tbl>
          </a:graphicData>
        </a:graphic>
      </p:graphicFrame>
      <p:sp>
        <p:nvSpPr>
          <p:cNvPr id="8" name="TextBox 7">
            <a:extLst>
              <a:ext uri="{FF2B5EF4-FFF2-40B4-BE49-F238E27FC236}">
                <a16:creationId xmlns:a16="http://schemas.microsoft.com/office/drawing/2014/main" id="{D2807862-9152-CBB2-9734-85B93C3A30B0}"/>
              </a:ext>
            </a:extLst>
          </p:cNvPr>
          <p:cNvSpPr txBox="1"/>
          <p:nvPr/>
        </p:nvSpPr>
        <p:spPr>
          <a:xfrm>
            <a:off x="577460" y="3076890"/>
            <a:ext cx="9372599" cy="499817"/>
          </a:xfrm>
          <a:prstGeom prst="rect">
            <a:avLst/>
          </a:prstGeom>
          <a:noFill/>
        </p:spPr>
        <p:txBody>
          <a:bodyPr wrap="square">
            <a:spAutoFit/>
          </a:bodyPr>
          <a:lstStyle/>
          <a:p>
            <a:pPr marL="0" marR="147320">
              <a:lnSpc>
                <a:spcPct val="115000"/>
              </a:lnSpc>
              <a:spcBef>
                <a:spcPts val="375"/>
              </a:spcBef>
              <a:buNone/>
            </a:pPr>
            <a:r>
              <a:rPr lang="en-US" sz="1200" dirty="0" err="1">
                <a:solidFill>
                  <a:srgbClr val="002060"/>
                </a:solidFill>
                <a:effectLst/>
                <a:latin typeface="Arial" panose="020B0604020202020204" pitchFamily="34" charset="0"/>
                <a:ea typeface="Times New Roman" panose="02020603050405020304" pitchFamily="18" charset="0"/>
              </a:rPr>
              <a:t>Chúng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tôi</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luôn</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chăm</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chỉ</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làm</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việc</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để</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hỗ</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trợ</a:t>
            </a:r>
            <a:r>
              <a:rPr lang="en-US" sz="1200" dirty="0">
                <a:solidFill>
                  <a:srgbClr val="002060"/>
                </a:solidFill>
                <a:effectLst/>
                <a:latin typeface="Arial" panose="020B0604020202020204" pitchFamily="34" charset="0"/>
                <a:ea typeface="Times New Roman" panose="02020603050405020304" pitchFamily="18" charset="0"/>
              </a:rPr>
              <a:t> Quý </a:t>
            </a:r>
            <a:r>
              <a:rPr lang="en-US" sz="1200" dirty="0" err="1">
                <a:solidFill>
                  <a:srgbClr val="002060"/>
                </a:solidFill>
                <a:effectLst/>
                <a:latin typeface="Arial" panose="020B0604020202020204" pitchFamily="34" charset="0"/>
                <a:ea typeface="Times New Roman" panose="02020603050405020304" pitchFamily="18" charset="0"/>
              </a:rPr>
              <a:t>Khách</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Hàng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tạo</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nên</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một</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cuộc</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sống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lành</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mạnh</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trẻ</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đẹp</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và</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tràn</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đầy</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năng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lượng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Chúng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tôi</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mong</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muốn</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mang</a:t>
            </a:r>
            <a:r>
              <a:rPr lang="en-US" sz="1200" dirty="0">
                <a:solidFill>
                  <a:srgbClr val="002060"/>
                </a:solidFill>
                <a:effectLst/>
                <a:latin typeface="Arial" panose="020B0604020202020204" pitchFamily="34" charset="0"/>
                <a:ea typeface="Times New Roman" panose="02020603050405020304" pitchFamily="18" charset="0"/>
              </a:rPr>
              <a:t> </a:t>
            </a:r>
            <a:r>
              <a:rPr lang="en-US" sz="1200" b="1" dirty="0">
                <a:solidFill>
                  <a:srgbClr val="002060"/>
                </a:solidFill>
                <a:effectLst/>
                <a:latin typeface="Arial" panose="020B0604020202020204" pitchFamily="34" charset="0"/>
                <a:ea typeface="Times New Roman" panose="02020603050405020304" pitchFamily="18" charset="0"/>
              </a:rPr>
              <a:t>“SỨC KHỎE - SẮC ĐẸP - TRƯỜNG THỌ”</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đến</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cho</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tất</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cả</a:t>
            </a:r>
            <a:r>
              <a:rPr lang="en-US" sz="1200" dirty="0">
                <a:solidFill>
                  <a:srgbClr val="002060"/>
                </a:solidFill>
                <a:effectLst/>
                <a:latin typeface="Arial" panose="020B0604020202020204" pitchFamily="34" charset="0"/>
                <a:ea typeface="Times New Roman" panose="02020603050405020304" pitchFamily="18" charset="0"/>
              </a:rPr>
              <a:t> Quý </a:t>
            </a:r>
            <a:r>
              <a:rPr lang="en-US" sz="1200" dirty="0" err="1">
                <a:solidFill>
                  <a:srgbClr val="002060"/>
                </a:solidFill>
                <a:effectLst/>
                <a:latin typeface="Arial" panose="020B0604020202020204" pitchFamily="34" charset="0"/>
                <a:ea typeface="Times New Roman" panose="02020603050405020304" pitchFamily="18" charset="0"/>
              </a:rPr>
              <a:t>Khách</a:t>
            </a:r>
            <a:r>
              <a:rPr lang="en-US" sz="1200" dirty="0">
                <a:solidFill>
                  <a:srgbClr val="002060"/>
                </a:solidFill>
                <a:effectLst/>
                <a:latin typeface="Arial" panose="020B0604020202020204" pitchFamily="34" charset="0"/>
                <a:ea typeface="Times New Roman" panose="02020603050405020304" pitchFamily="18" charset="0"/>
              </a:rPr>
              <a:t> </a:t>
            </a:r>
            <a:r>
              <a:rPr lang="en-US" sz="1200" dirty="0" err="1">
                <a:solidFill>
                  <a:srgbClr val="002060"/>
                </a:solidFill>
                <a:effectLst/>
                <a:latin typeface="Arial" panose="020B0604020202020204" pitchFamily="34" charset="0"/>
                <a:ea typeface="Times New Roman" panose="02020603050405020304" pitchFamily="18" charset="0"/>
              </a:rPr>
              <a:t>Hàng</a:t>
            </a:r>
            <a:r>
              <a:rPr lang="en-US" sz="1200" dirty="0">
                <a:solidFill>
                  <a:srgbClr val="002060"/>
                </a:solidFill>
                <a:effectLst/>
                <a:latin typeface="Arial" panose="020B0604020202020204" pitchFamily="34" charset="0"/>
                <a:ea typeface="Times New Roman" panose="02020603050405020304" pitchFamily="18" charset="0"/>
              </a:rPr>
              <a:t>.</a:t>
            </a:r>
            <a:endParaRPr lang="vi-VN" sz="1100" dirty="0">
              <a:effectLst/>
              <a:latin typeface="Times New Roman" panose="02020603050405020304" pitchFamily="18" charset="0"/>
              <a:ea typeface="Times New Roman" panose="02020603050405020304" pitchFamily="18" charset="0"/>
            </a:endParaRPr>
          </a:p>
        </p:txBody>
      </p:sp>
      <p:pic>
        <p:nvPicPr>
          <p:cNvPr id="9" name="Picture 8">
            <a:extLst>
              <a:ext uri="{FF2B5EF4-FFF2-40B4-BE49-F238E27FC236}">
                <a16:creationId xmlns:a16="http://schemas.microsoft.com/office/drawing/2014/main" id="{E0E99F4F-73E7-2909-91A8-2C88AF1488A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6100" y="3905932"/>
            <a:ext cx="2514600" cy="1780493"/>
          </a:xfrm>
          <a:prstGeom prst="rect">
            <a:avLst/>
          </a:prstGeom>
          <a:noFill/>
          <a:ln>
            <a:noFill/>
          </a:ln>
        </p:spPr>
      </p:pic>
      <p:pic>
        <p:nvPicPr>
          <p:cNvPr id="10" name="Picture 9">
            <a:extLst>
              <a:ext uri="{FF2B5EF4-FFF2-40B4-BE49-F238E27FC236}">
                <a16:creationId xmlns:a16="http://schemas.microsoft.com/office/drawing/2014/main" id="{2B0C51A7-12D4-10A3-8798-7265F40D8A9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460" y="5762625"/>
            <a:ext cx="3245240" cy="1447800"/>
          </a:xfrm>
          <a:prstGeom prst="rect">
            <a:avLst/>
          </a:prstGeom>
          <a:noFill/>
          <a:ln>
            <a:noFill/>
          </a:ln>
        </p:spPr>
      </p:pic>
      <p:grpSp>
        <p:nvGrpSpPr>
          <p:cNvPr id="12" name="Group 11">
            <a:extLst>
              <a:ext uri="{FF2B5EF4-FFF2-40B4-BE49-F238E27FC236}">
                <a16:creationId xmlns:a16="http://schemas.microsoft.com/office/drawing/2014/main" id="{45D1DB3E-2457-1F9D-FB87-46B93B06C809}"/>
              </a:ext>
            </a:extLst>
          </p:cNvPr>
          <p:cNvGrpSpPr/>
          <p:nvPr/>
        </p:nvGrpSpPr>
        <p:grpSpPr>
          <a:xfrm>
            <a:off x="4191000" y="3734411"/>
            <a:ext cx="5880101" cy="3828439"/>
            <a:chOff x="-685807" y="3334681"/>
            <a:chExt cx="6480175" cy="4851131"/>
          </a:xfrm>
        </p:grpSpPr>
        <p:pic>
          <p:nvPicPr>
            <p:cNvPr id="13" name="object 2">
              <a:extLst>
                <a:ext uri="{FF2B5EF4-FFF2-40B4-BE49-F238E27FC236}">
                  <a16:creationId xmlns:a16="http://schemas.microsoft.com/office/drawing/2014/main" id="{D9C8318C-8953-7937-516B-8146DBF99881}"/>
                </a:ext>
              </a:extLst>
            </p:cNvPr>
            <p:cNvPicPr/>
            <p:nvPr/>
          </p:nvPicPr>
          <p:blipFill>
            <a:blip r:embed="rId5" cstate="print"/>
            <a:stretch>
              <a:fillRect/>
            </a:stretch>
          </p:blipFill>
          <p:spPr>
            <a:xfrm>
              <a:off x="-685807" y="3334681"/>
              <a:ext cx="6480175" cy="4851131"/>
            </a:xfrm>
            <a:prstGeom prst="rect">
              <a:avLst/>
            </a:prstGeom>
          </p:spPr>
        </p:pic>
        <p:sp>
          <p:nvSpPr>
            <p:cNvPr id="14" name="object 3">
              <a:extLst>
                <a:ext uri="{FF2B5EF4-FFF2-40B4-BE49-F238E27FC236}">
                  <a16:creationId xmlns:a16="http://schemas.microsoft.com/office/drawing/2014/main" id="{10A1F239-1572-98EA-3454-9B08E387DF9D}"/>
                </a:ext>
              </a:extLst>
            </p:cNvPr>
            <p:cNvSpPr txBox="1"/>
            <p:nvPr/>
          </p:nvSpPr>
          <p:spPr>
            <a:xfrm>
              <a:off x="2257693" y="4157121"/>
              <a:ext cx="3284745" cy="1006485"/>
            </a:xfrm>
            <a:prstGeom prst="rect">
              <a:avLst/>
            </a:prstGeom>
          </p:spPr>
          <p:txBody>
            <a:bodyPr vert="horz" wrap="square" lIns="0" tIns="9000" rIns="0" bIns="0" rtlCol="0">
              <a:spAutoFit/>
            </a:bodyPr>
            <a:lstStyle/>
            <a:p>
              <a:pPr marL="9000" marR="3600">
                <a:spcBef>
                  <a:spcPts val="71"/>
                </a:spcBef>
              </a:pPr>
              <a:r>
                <a:rPr sz="1701" b="1" dirty="0">
                  <a:latin typeface="Arial"/>
                  <a:cs typeface="Arial"/>
                </a:rPr>
                <a:t>Hỗ</a:t>
              </a:r>
              <a:r>
                <a:rPr sz="1701" b="1" spc="-18" dirty="0">
                  <a:latin typeface="Arial"/>
                  <a:cs typeface="Arial"/>
                </a:rPr>
                <a:t> </a:t>
              </a:r>
              <a:r>
                <a:rPr sz="1701" b="1" dirty="0">
                  <a:latin typeface="Arial"/>
                  <a:cs typeface="Arial"/>
                </a:rPr>
                <a:t>trợ</a:t>
              </a:r>
              <a:r>
                <a:rPr sz="1701" b="1" spc="-4" dirty="0">
                  <a:latin typeface="Arial"/>
                  <a:cs typeface="Arial"/>
                </a:rPr>
                <a:t> </a:t>
              </a:r>
              <a:r>
                <a:rPr sz="1701" b="1" dirty="0">
                  <a:latin typeface="Arial"/>
                  <a:cs typeface="Arial"/>
                </a:rPr>
                <a:t>điều</a:t>
              </a:r>
              <a:r>
                <a:rPr sz="1701" b="1" spc="-25" dirty="0">
                  <a:latin typeface="Arial"/>
                  <a:cs typeface="Arial"/>
                </a:rPr>
                <a:t> </a:t>
              </a:r>
              <a:r>
                <a:rPr sz="1701" b="1" dirty="0">
                  <a:latin typeface="Arial"/>
                  <a:cs typeface="Arial"/>
                </a:rPr>
                <a:t>trị</a:t>
              </a:r>
              <a:r>
                <a:rPr sz="1701" b="1" spc="-18" dirty="0">
                  <a:latin typeface="Arial"/>
                  <a:cs typeface="Arial"/>
                </a:rPr>
                <a:t> </a:t>
              </a:r>
              <a:r>
                <a:rPr sz="1701" b="1" dirty="0">
                  <a:latin typeface="Arial"/>
                  <a:cs typeface="Arial"/>
                </a:rPr>
                <a:t>Tiểu</a:t>
              </a:r>
              <a:r>
                <a:rPr sz="1701" b="1" spc="-14" dirty="0">
                  <a:latin typeface="Arial"/>
                  <a:cs typeface="Arial"/>
                </a:rPr>
                <a:t> </a:t>
              </a:r>
              <a:r>
                <a:rPr sz="1701" b="1" spc="-7" dirty="0">
                  <a:latin typeface="Arial"/>
                  <a:cs typeface="Arial"/>
                </a:rPr>
                <a:t>đường, </a:t>
              </a:r>
              <a:r>
                <a:rPr sz="1701" b="1" dirty="0">
                  <a:latin typeface="Arial"/>
                  <a:cs typeface="Arial"/>
                </a:rPr>
                <a:t>duy</a:t>
              </a:r>
              <a:r>
                <a:rPr sz="1701" b="1" spc="-14" dirty="0">
                  <a:latin typeface="Arial"/>
                  <a:cs typeface="Arial"/>
                </a:rPr>
                <a:t> </a:t>
              </a:r>
              <a:r>
                <a:rPr sz="1701" b="1" dirty="0">
                  <a:latin typeface="Arial"/>
                  <a:cs typeface="Arial"/>
                </a:rPr>
                <a:t>trì</a:t>
              </a:r>
              <a:r>
                <a:rPr sz="1701" b="1" spc="-7" dirty="0">
                  <a:latin typeface="Arial"/>
                  <a:cs typeface="Arial"/>
                </a:rPr>
                <a:t> </a:t>
              </a:r>
              <a:r>
                <a:rPr sz="1701" b="1" dirty="0">
                  <a:latin typeface="Arial"/>
                  <a:cs typeface="Arial"/>
                </a:rPr>
                <a:t>&amp;</a:t>
              </a:r>
              <a:r>
                <a:rPr sz="1701" b="1" spc="-7" dirty="0">
                  <a:latin typeface="Arial"/>
                  <a:cs typeface="Arial"/>
                </a:rPr>
                <a:t> </a:t>
              </a:r>
              <a:r>
                <a:rPr sz="1701" b="1" dirty="0">
                  <a:latin typeface="Arial"/>
                  <a:cs typeface="Arial"/>
                </a:rPr>
                <a:t>bồi</a:t>
              </a:r>
              <a:r>
                <a:rPr sz="1701" b="1" spc="-14" dirty="0">
                  <a:latin typeface="Arial"/>
                  <a:cs typeface="Arial"/>
                </a:rPr>
                <a:t> </a:t>
              </a:r>
              <a:r>
                <a:rPr sz="1701" b="1" dirty="0">
                  <a:latin typeface="Arial"/>
                  <a:cs typeface="Arial"/>
                </a:rPr>
                <a:t>bổ</a:t>
              </a:r>
              <a:r>
                <a:rPr sz="1701" b="1" spc="-14" dirty="0">
                  <a:latin typeface="Arial"/>
                  <a:cs typeface="Arial"/>
                </a:rPr>
                <a:t> </a:t>
              </a:r>
              <a:r>
                <a:rPr sz="1701" b="1" dirty="0">
                  <a:latin typeface="Arial"/>
                  <a:cs typeface="Arial"/>
                </a:rPr>
                <a:t>sức</a:t>
              </a:r>
              <a:r>
                <a:rPr sz="1701" b="1" spc="-7" dirty="0">
                  <a:latin typeface="Arial"/>
                  <a:cs typeface="Arial"/>
                </a:rPr>
                <a:t> </a:t>
              </a:r>
              <a:r>
                <a:rPr sz="1701" b="1" spc="-14" dirty="0">
                  <a:latin typeface="Arial"/>
                  <a:cs typeface="Arial"/>
                </a:rPr>
                <a:t>khỏe </a:t>
              </a:r>
              <a:r>
                <a:rPr sz="1701" b="1" dirty="0">
                  <a:latin typeface="Arial"/>
                  <a:cs typeface="Arial"/>
                </a:rPr>
                <a:t>tổng</a:t>
              </a:r>
              <a:r>
                <a:rPr sz="1701" b="1" spc="-28" dirty="0">
                  <a:latin typeface="Arial"/>
                  <a:cs typeface="Arial"/>
                </a:rPr>
                <a:t> </a:t>
              </a:r>
              <a:r>
                <a:rPr sz="1701" b="1" spc="-14" dirty="0">
                  <a:latin typeface="Arial"/>
                  <a:cs typeface="Arial"/>
                </a:rPr>
                <a:t>thể!</a:t>
              </a:r>
              <a:endParaRPr sz="1701" dirty="0">
                <a:latin typeface="Arial"/>
                <a:cs typeface="Arial"/>
              </a:endParaRPr>
            </a:p>
          </p:txBody>
        </p:sp>
        <p:sp>
          <p:nvSpPr>
            <p:cNvPr id="15" name="object 4">
              <a:extLst>
                <a:ext uri="{FF2B5EF4-FFF2-40B4-BE49-F238E27FC236}">
                  <a16:creationId xmlns:a16="http://schemas.microsoft.com/office/drawing/2014/main" id="{AAAF078A-B59D-6522-2525-535B9A79A13D}"/>
                </a:ext>
              </a:extLst>
            </p:cNvPr>
            <p:cNvSpPr txBox="1"/>
            <p:nvPr/>
          </p:nvSpPr>
          <p:spPr>
            <a:xfrm>
              <a:off x="2257692" y="3473306"/>
              <a:ext cx="1773172" cy="674910"/>
            </a:xfrm>
            <a:prstGeom prst="rect">
              <a:avLst/>
            </a:prstGeom>
          </p:spPr>
          <p:txBody>
            <a:bodyPr vert="horz" wrap="square" lIns="0" tIns="9000" rIns="0" bIns="0" rtlCol="0">
              <a:spAutoFit/>
            </a:bodyPr>
            <a:lstStyle/>
            <a:p>
              <a:pPr marL="9000">
                <a:spcBef>
                  <a:spcPts val="71"/>
                </a:spcBef>
              </a:pPr>
              <a:r>
                <a:rPr sz="3402" b="1" spc="-25" dirty="0">
                  <a:latin typeface="Arial"/>
                  <a:cs typeface="Arial"/>
                </a:rPr>
                <a:t>5-</a:t>
              </a:r>
              <a:r>
                <a:rPr sz="3402" b="1" spc="-18" dirty="0">
                  <a:latin typeface="Arial"/>
                  <a:cs typeface="Arial"/>
                </a:rPr>
                <a:t>ALA</a:t>
              </a:r>
              <a:endParaRPr sz="3402" dirty="0">
                <a:latin typeface="Arial"/>
                <a:cs typeface="Arial"/>
              </a:endParaRPr>
            </a:p>
          </p:txBody>
        </p:sp>
        <p:sp>
          <p:nvSpPr>
            <p:cNvPr id="16" name="object 5">
              <a:extLst>
                <a:ext uri="{FF2B5EF4-FFF2-40B4-BE49-F238E27FC236}">
                  <a16:creationId xmlns:a16="http://schemas.microsoft.com/office/drawing/2014/main" id="{E20A2887-7A85-9BEC-1A63-7D14246B1179}"/>
                </a:ext>
              </a:extLst>
            </p:cNvPr>
            <p:cNvSpPr txBox="1"/>
            <p:nvPr/>
          </p:nvSpPr>
          <p:spPr>
            <a:xfrm>
              <a:off x="3862911" y="3552020"/>
              <a:ext cx="1575395" cy="232098"/>
            </a:xfrm>
            <a:prstGeom prst="rect">
              <a:avLst/>
            </a:prstGeom>
          </p:spPr>
          <p:txBody>
            <a:bodyPr vert="horz" wrap="square" lIns="0" tIns="8550" rIns="0" bIns="0" rtlCol="0">
              <a:spAutoFit/>
            </a:bodyPr>
            <a:lstStyle/>
            <a:p>
              <a:pPr marL="9000">
                <a:spcBef>
                  <a:spcPts val="67"/>
                </a:spcBef>
              </a:pPr>
              <a:r>
                <a:rPr sz="1134" dirty="0">
                  <a:latin typeface="Arial"/>
                  <a:cs typeface="Arial"/>
                </a:rPr>
                <a:t>(Neopharma,</a:t>
              </a:r>
              <a:r>
                <a:rPr sz="1134" spc="-57" dirty="0">
                  <a:latin typeface="Arial"/>
                  <a:cs typeface="Arial"/>
                </a:rPr>
                <a:t> </a:t>
              </a:r>
              <a:r>
                <a:rPr sz="1134" spc="-7" dirty="0">
                  <a:latin typeface="Arial"/>
                  <a:cs typeface="Arial"/>
                </a:rPr>
                <a:t>Japan)</a:t>
              </a:r>
              <a:endParaRPr sz="1134" dirty="0">
                <a:latin typeface="Arial"/>
                <a:cs typeface="Arial"/>
              </a:endParaRPr>
            </a:p>
          </p:txBody>
        </p:sp>
      </p:grpSp>
    </p:spTree>
    <p:extLst>
      <p:ext uri="{BB962C8B-B14F-4D97-AF65-F5344CB8AC3E}">
        <p14:creationId xmlns:p14="http://schemas.microsoft.com/office/powerpoint/2010/main" val="41216021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441179" cy="7324344"/>
          </a:xfrm>
          <a:prstGeom prst="rect">
            <a:avLst/>
          </a:prstGeom>
        </p:spPr>
      </p:pic>
      <p:sp>
        <p:nvSpPr>
          <p:cNvPr id="3" name="Rectangle 2"/>
          <p:cNvSpPr/>
          <p:nvPr/>
        </p:nvSpPr>
        <p:spPr>
          <a:xfrm>
            <a:off x="411428" y="141732"/>
            <a:ext cx="7297472" cy="6096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400" b="1">
                <a:solidFill>
                  <a:schemeClr val="bg1"/>
                </a:solidFill>
              </a:rPr>
              <a:t>Chức Năng Bảo Về Tế Bào của HO-1 (heme oxygenase-1)</a:t>
            </a:r>
          </a:p>
        </p:txBody>
      </p:sp>
      <p:sp>
        <p:nvSpPr>
          <p:cNvPr id="5" name="Rectangle 4"/>
          <p:cNvSpPr/>
          <p:nvPr/>
        </p:nvSpPr>
        <p:spPr>
          <a:xfrm>
            <a:off x="927100" y="809625"/>
            <a:ext cx="3962400" cy="1143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2000" b="1">
                <a:solidFill>
                  <a:schemeClr val="tx2"/>
                </a:solidFill>
              </a:rPr>
              <a:t>Những sản phẩm của quá trình phân giải Heme như Co và Bilirubin có tác dụng chống oxy hóa và chống viêm.</a:t>
            </a:r>
            <a:endParaRPr lang="en-CA" sz="2000" b="1">
              <a:solidFill>
                <a:schemeClr val="tx2"/>
              </a:solidFill>
            </a:endParaRPr>
          </a:p>
        </p:txBody>
      </p:sp>
      <p:sp>
        <p:nvSpPr>
          <p:cNvPr id="6" name="Rectangle 5"/>
          <p:cNvSpPr/>
          <p:nvPr/>
        </p:nvSpPr>
        <p:spPr>
          <a:xfrm>
            <a:off x="2070101" y="5915025"/>
            <a:ext cx="1447799" cy="609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b="1">
                <a:solidFill>
                  <a:schemeClr val="tx1"/>
                </a:solidFill>
              </a:rPr>
              <a:t>Stress Oxy hóa</a:t>
            </a:r>
          </a:p>
          <a:p>
            <a:pPr algn="ctr"/>
            <a:r>
              <a:rPr lang="en-US" sz="1600" b="1">
                <a:solidFill>
                  <a:schemeClr val="tx1"/>
                </a:solidFill>
              </a:rPr>
              <a:t>Viêm</a:t>
            </a:r>
            <a:endParaRPr lang="en-CA" sz="1600" b="1">
              <a:solidFill>
                <a:schemeClr val="tx1"/>
              </a:solidFill>
            </a:endParaRPr>
          </a:p>
        </p:txBody>
      </p:sp>
      <p:sp>
        <p:nvSpPr>
          <p:cNvPr id="7" name="Rectangle 6"/>
          <p:cNvSpPr/>
          <p:nvPr/>
        </p:nvSpPr>
        <p:spPr>
          <a:xfrm>
            <a:off x="5422900" y="1114425"/>
            <a:ext cx="40386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2000" b="1">
                <a:solidFill>
                  <a:schemeClr val="tx2"/>
                </a:solidFill>
              </a:rPr>
              <a:t>ALA / SFC kích hoạt biểu hiện HO-1</a:t>
            </a:r>
            <a:endParaRPr lang="en-CA" sz="2000" b="1">
              <a:solidFill>
                <a:schemeClr val="tx2"/>
              </a:solidFill>
            </a:endParaRPr>
          </a:p>
        </p:txBody>
      </p:sp>
      <p:sp>
        <p:nvSpPr>
          <p:cNvPr id="8" name="Rectangle 7"/>
          <p:cNvSpPr/>
          <p:nvPr/>
        </p:nvSpPr>
        <p:spPr>
          <a:xfrm>
            <a:off x="4889501" y="1781707"/>
            <a:ext cx="620108"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CA" sz="1600" b="1">
                <a:solidFill>
                  <a:schemeClr val="tx1"/>
                </a:solidFill>
              </a:rPr>
              <a:t>Tỷ lệ so sánh mức độ biểu hiện HO-1 giữa 0h và 8h</a:t>
            </a:r>
            <a:endParaRPr lang="en-CA" sz="900" b="1">
              <a:solidFill>
                <a:schemeClr val="tx1"/>
              </a:solidFill>
            </a:endParaRPr>
          </a:p>
        </p:txBody>
      </p:sp>
      <p:sp>
        <p:nvSpPr>
          <p:cNvPr id="9" name="Rectangle 8"/>
          <p:cNvSpPr/>
          <p:nvPr/>
        </p:nvSpPr>
        <p:spPr>
          <a:xfrm>
            <a:off x="6032500" y="5686425"/>
            <a:ext cx="32766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2000" b="1">
                <a:solidFill>
                  <a:schemeClr val="tx1"/>
                </a:solidFill>
              </a:rPr>
              <a:t>SFC: Sodium ferrous citrate</a:t>
            </a:r>
            <a:endParaRPr lang="en-CA" sz="2000" b="1">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738359" cy="7063740"/>
          </a:xfrm>
          <a:prstGeom prst="rect">
            <a:avLst/>
          </a:prstGeom>
        </p:spPr>
      </p:pic>
      <p:sp>
        <p:nvSpPr>
          <p:cNvPr id="3" name="Rectangle 2"/>
          <p:cNvSpPr/>
          <p:nvPr/>
        </p:nvSpPr>
        <p:spPr>
          <a:xfrm>
            <a:off x="411428" y="200024"/>
            <a:ext cx="79832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Chức Năng Bảo Vệ Tế Bào của HO-1 (heme oxygenase-1) – Bệnh Miễn Dịch</a:t>
            </a:r>
          </a:p>
        </p:txBody>
      </p:sp>
      <p:sp>
        <p:nvSpPr>
          <p:cNvPr id="4" name="Rectangle 3"/>
          <p:cNvSpPr/>
          <p:nvPr/>
        </p:nvSpPr>
        <p:spPr>
          <a:xfrm>
            <a:off x="623514" y="885826"/>
            <a:ext cx="9296400" cy="6978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5-ALA / SFC kiềm chế sự phát triển của vấn đề Xơ cứng bì phát sinh từ bệnh Ghép chống chủ (GVHD)</a:t>
            </a:r>
            <a:endParaRPr lang="en-CA" sz="2400" b="1">
              <a:solidFill>
                <a:schemeClr val="bg1"/>
              </a:solidFill>
            </a:endParaRPr>
          </a:p>
        </p:txBody>
      </p:sp>
      <p:sp>
        <p:nvSpPr>
          <p:cNvPr id="5" name="Rectangle 4"/>
          <p:cNvSpPr/>
          <p:nvPr/>
        </p:nvSpPr>
        <p:spPr>
          <a:xfrm>
            <a:off x="623515" y="1647825"/>
            <a:ext cx="4494585"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u="sng">
                <a:solidFill>
                  <a:schemeClr val="tx1"/>
                </a:solidFill>
              </a:rPr>
              <a:t>Tiêm 5-ALA / SFC cho chuột thí nghiệm mô hình bệnh Ghép chống chủ (GVHD)</a:t>
            </a:r>
            <a:endParaRPr lang="en-CA" b="1" u="sng">
              <a:solidFill>
                <a:schemeClr val="tx1"/>
              </a:solidFill>
            </a:endParaRPr>
          </a:p>
        </p:txBody>
      </p:sp>
      <p:sp>
        <p:nvSpPr>
          <p:cNvPr id="6" name="Rectangle 5"/>
          <p:cNvSpPr/>
          <p:nvPr/>
        </p:nvSpPr>
        <p:spPr>
          <a:xfrm>
            <a:off x="5727700" y="1647825"/>
            <a:ext cx="46482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*Bệnh Ghép chống chủ (GVHD) do truyền máu, trong miễn dịch học cấy ghép, được định nghĩa là sự tấn công lên những nội tạng bình thường bởi các tế bào miễn dịch từ mảnh ghép.</a:t>
            </a:r>
          </a:p>
        </p:txBody>
      </p:sp>
      <p:sp>
        <p:nvSpPr>
          <p:cNvPr id="7" name="Rectangle 6"/>
          <p:cNvSpPr/>
          <p:nvPr/>
        </p:nvSpPr>
        <p:spPr>
          <a:xfrm>
            <a:off x="623514" y="5991225"/>
            <a:ext cx="9296400" cy="990600"/>
          </a:xfrm>
          <a:prstGeom prst="rect">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CA" sz="2000" b="1">
                <a:solidFill>
                  <a:schemeClr val="tx1"/>
                </a:solidFill>
              </a:rPr>
              <a:t>Biến đổi yếu tố tăng trưởng Beta (TGF-B) và những cytokine gây viêm được kiểm soát bởi sự kích hoạt của HO-1, qua đó kiềm chế chứng Xơ cứng bì do bệnh Ghép chống chủ (GVHD) gây ra. </a:t>
            </a:r>
            <a:endParaRPr lang="en-CA" sz="1050" b="1">
              <a:solidFill>
                <a:schemeClr val="tx1"/>
              </a:solidFill>
            </a:endParaRPr>
          </a:p>
        </p:txBody>
      </p:sp>
      <p:sp>
        <p:nvSpPr>
          <p:cNvPr id="8" name="Rectangle 7"/>
          <p:cNvSpPr/>
          <p:nvPr/>
        </p:nvSpPr>
        <p:spPr>
          <a:xfrm>
            <a:off x="5041900" y="2498838"/>
            <a:ext cx="2133600" cy="266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Tế bào được bổ sung 5-ALA</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141732"/>
            <a:ext cx="9601199" cy="7063740"/>
          </a:xfrm>
          <a:prstGeom prst="rect">
            <a:avLst/>
          </a:prstGeom>
        </p:spPr>
      </p:pic>
      <p:sp>
        <p:nvSpPr>
          <p:cNvPr id="3" name="Rectangle 2"/>
          <p:cNvSpPr/>
          <p:nvPr/>
        </p:nvSpPr>
        <p:spPr>
          <a:xfrm>
            <a:off x="411428" y="200024"/>
            <a:ext cx="71450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Đối Với Các Bệnh Truyền Nhiễm</a:t>
            </a:r>
          </a:p>
        </p:txBody>
      </p:sp>
      <p:sp>
        <p:nvSpPr>
          <p:cNvPr id="4" name="Rectangle 3"/>
          <p:cNvSpPr/>
          <p:nvPr/>
        </p:nvSpPr>
        <p:spPr>
          <a:xfrm>
            <a:off x="591311" y="885825"/>
            <a:ext cx="46482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bg1"/>
                </a:solidFill>
              </a:rPr>
              <a:t>Ức chế sự phát triển của bệnh sốt rét</a:t>
            </a:r>
            <a:endParaRPr lang="en-CA" sz="2000" b="1">
              <a:solidFill>
                <a:schemeClr val="bg1"/>
              </a:solidFill>
            </a:endParaRPr>
          </a:p>
        </p:txBody>
      </p:sp>
      <p:sp>
        <p:nvSpPr>
          <p:cNvPr id="5" name="Rectangle 4"/>
          <p:cNvSpPr/>
          <p:nvPr/>
        </p:nvSpPr>
        <p:spPr>
          <a:xfrm>
            <a:off x="5346700" y="885825"/>
            <a:ext cx="4724401"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bg1"/>
                </a:solidFill>
              </a:rPr>
              <a:t>Kiềm chế sự truyền nhiễm của SARS-CoV-2</a:t>
            </a:r>
            <a:endParaRPr lang="en-CA" sz="2000" b="1">
              <a:solidFill>
                <a:schemeClr val="bg1"/>
              </a:solidFill>
            </a:endParaRPr>
          </a:p>
        </p:txBody>
      </p:sp>
      <p:sp>
        <p:nvSpPr>
          <p:cNvPr id="6" name="Rectangle 5"/>
          <p:cNvSpPr/>
          <p:nvPr/>
        </p:nvSpPr>
        <p:spPr>
          <a:xfrm>
            <a:off x="622300" y="5762625"/>
            <a:ext cx="46482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 Tiêm bổ sung 5-ALA và SFC kích hoạt việc sản sinh các chất chuyển hóa trung gian và Heme. Những chất này sau đó tích tụ bên trong virút sốt rét và đẩy mạnh quá trình oxy hóa. Phương thức này sẽ cho phép kiểm soát bệnh sốt rét.</a:t>
            </a:r>
          </a:p>
        </p:txBody>
      </p:sp>
      <p:sp>
        <p:nvSpPr>
          <p:cNvPr id="7" name="Rectangle 6"/>
          <p:cNvSpPr/>
          <p:nvPr/>
        </p:nvSpPr>
        <p:spPr>
          <a:xfrm>
            <a:off x="5312597" y="5610225"/>
            <a:ext cx="46482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charset="0"/>
              <a:buChar char="•"/>
            </a:pPr>
            <a:r>
              <a:rPr lang="en-CA" sz="1400" b="1">
                <a:solidFill>
                  <a:schemeClr val="tx1"/>
                </a:solidFill>
              </a:rPr>
              <a:t>Trong những thí nghiệm trên tế bào, 5-ALA kìm hãm khả năng truyền nhiễm của SARS-CoV-2.</a:t>
            </a:r>
          </a:p>
          <a:p>
            <a:pPr marL="285750" indent="-285750">
              <a:buFont typeface="Arial" charset="0"/>
              <a:buChar char="•"/>
            </a:pPr>
            <a:r>
              <a:rPr lang="en-CA" sz="1400" b="1">
                <a:solidFill>
                  <a:schemeClr val="tx1"/>
                </a:solidFill>
              </a:rPr>
              <a:t>Trung tâm Nghiên cứu Lâm sàng sự truyền nhiễm COVID-19 ở người. Nghiên cứu đang được thực hiện.</a:t>
            </a:r>
          </a:p>
        </p:txBody>
      </p:sp>
      <p:sp>
        <p:nvSpPr>
          <p:cNvPr id="8" name="Rectangle 7"/>
          <p:cNvSpPr/>
          <p:nvPr/>
        </p:nvSpPr>
        <p:spPr>
          <a:xfrm>
            <a:off x="5651500" y="4086225"/>
            <a:ext cx="41148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b="1">
                <a:solidFill>
                  <a:schemeClr val="tx1"/>
                </a:solidFill>
              </a:rPr>
              <a:t>Công bố gửi đến báo chí và các tổ chức khoa học sức khỏe</a:t>
            </a:r>
          </a:p>
          <a:p>
            <a:r>
              <a:rPr lang="en-CA" sz="1200" b="1">
                <a:solidFill>
                  <a:schemeClr val="tx1"/>
                </a:solidFill>
              </a:rPr>
              <a:t>Đại học Nagasaki kết hợp với Neopharma Japan</a:t>
            </a:r>
          </a:p>
          <a:p>
            <a:r>
              <a:rPr lang="en-CA" sz="1200" b="1">
                <a:solidFill>
                  <a:schemeClr val="tx1"/>
                </a:solidFill>
              </a:rPr>
              <a:t>Ngày 29/10/2020</a:t>
            </a:r>
          </a:p>
          <a:p>
            <a:endParaRPr lang="en-CA" sz="1200" b="1">
              <a:solidFill>
                <a:schemeClr val="tx1"/>
              </a:solidFill>
            </a:endParaRPr>
          </a:p>
          <a:p>
            <a:r>
              <a:rPr lang="en-CA" sz="1200" b="1">
                <a:solidFill>
                  <a:schemeClr val="tx1"/>
                </a:solidFill>
              </a:rPr>
              <a:t>Để hỗ trợ bệnh nhân đã, đang và sẽ bị nhiễm COVID-19, Đại học Nagasaki công bố việc bắt đầu thử nghiệm điều trị lâm sàng sử dụng Axit 5-Aminolevulinic (5-ALA).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104888"/>
          </a:xfrm>
          <a:prstGeom prst="rect">
            <a:avLst/>
          </a:prstGeom>
        </p:spPr>
      </p:pic>
      <p:sp>
        <p:nvSpPr>
          <p:cNvPr id="3" name="Rectangle 2"/>
          <p:cNvSpPr/>
          <p:nvPr/>
        </p:nvSpPr>
        <p:spPr>
          <a:xfrm>
            <a:off x="411428" y="200024"/>
            <a:ext cx="7754672" cy="6858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Tế Bào Ung Thư Trong Chẩn Đoán &amp; Điều Trị Bằng Liệu Pháp Quang Động</a:t>
            </a:r>
          </a:p>
        </p:txBody>
      </p:sp>
      <p:sp>
        <p:nvSpPr>
          <p:cNvPr id="4" name="Oval 3"/>
          <p:cNvSpPr/>
          <p:nvPr/>
        </p:nvSpPr>
        <p:spPr>
          <a:xfrm>
            <a:off x="1231900" y="962025"/>
            <a:ext cx="1447800" cy="914400"/>
          </a:xfrm>
          <a:prstGeom prst="ellipse">
            <a:avLst/>
          </a:prstGeom>
          <a:solidFill>
            <a:schemeClr val="accent2">
              <a:lumMod val="40000"/>
              <a:lumOff val="60000"/>
            </a:schemeClr>
          </a:solidFill>
          <a:ln w="127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1"/>
                </a:solidFill>
              </a:rPr>
              <a:t>5-ALA ngoại sinh</a:t>
            </a:r>
          </a:p>
        </p:txBody>
      </p:sp>
      <p:sp>
        <p:nvSpPr>
          <p:cNvPr id="5" name="Rectangle 4"/>
          <p:cNvSpPr/>
          <p:nvPr/>
        </p:nvSpPr>
        <p:spPr>
          <a:xfrm>
            <a:off x="1079500" y="2562225"/>
            <a:ext cx="685800" cy="533400"/>
          </a:xfrm>
          <a:prstGeom prst="rect">
            <a:avLst/>
          </a:prstGeom>
          <a:solidFill>
            <a:schemeClr val="bg1"/>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Tế bào Ung thư</a:t>
            </a:r>
          </a:p>
        </p:txBody>
      </p:sp>
      <p:sp>
        <p:nvSpPr>
          <p:cNvPr id="6" name="Oval 5"/>
          <p:cNvSpPr/>
          <p:nvPr/>
        </p:nvSpPr>
        <p:spPr>
          <a:xfrm>
            <a:off x="1689100" y="4848225"/>
            <a:ext cx="990600" cy="685800"/>
          </a:xfrm>
          <a:prstGeom prst="ellipse">
            <a:avLst/>
          </a:prstGeom>
          <a:solidFill>
            <a:schemeClr val="accent6">
              <a:lumMod val="60000"/>
              <a:lumOff val="40000"/>
            </a:scheme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b="1">
                <a:solidFill>
                  <a:schemeClr val="tx1"/>
                </a:solidFill>
              </a:rPr>
              <a:t>Heme</a:t>
            </a:r>
          </a:p>
        </p:txBody>
      </p:sp>
      <p:sp>
        <p:nvSpPr>
          <p:cNvPr id="7" name="Rectangle 6"/>
          <p:cNvSpPr/>
          <p:nvPr/>
        </p:nvSpPr>
        <p:spPr>
          <a:xfrm>
            <a:off x="3594100" y="1419225"/>
            <a:ext cx="6359142"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600" b="1">
                <a:solidFill>
                  <a:schemeClr val="tx1"/>
                </a:solidFill>
              </a:rPr>
              <a:t>Ứng dụng 5-ALA để chế ngự bệnh ung thư;</a:t>
            </a:r>
          </a:p>
          <a:p>
            <a:r>
              <a:rPr lang="en-CA" sz="1600" b="1">
                <a:solidFill>
                  <a:schemeClr val="tx1"/>
                </a:solidFill>
              </a:rPr>
              <a:t>Chẩn đoán bằng liệu pháp quang động với ánh sáng huỳnh quang.</a:t>
            </a:r>
          </a:p>
        </p:txBody>
      </p:sp>
      <p:sp>
        <p:nvSpPr>
          <p:cNvPr id="8" name="Rectangle 7"/>
          <p:cNvSpPr/>
          <p:nvPr/>
        </p:nvSpPr>
        <p:spPr>
          <a:xfrm>
            <a:off x="4660900" y="2194425"/>
            <a:ext cx="1609064"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Ung thư tổ hợp nhỏ</a:t>
            </a:r>
          </a:p>
          <a:p>
            <a:pPr algn="ctr"/>
            <a:r>
              <a:rPr lang="en-CA" sz="1200" b="1">
                <a:solidFill>
                  <a:schemeClr val="tx1"/>
                </a:solidFill>
              </a:rPr>
              <a:t>(micro cancer)</a:t>
            </a:r>
          </a:p>
        </p:txBody>
      </p:sp>
      <p:sp>
        <p:nvSpPr>
          <p:cNvPr id="9" name="Rectangle 8"/>
          <p:cNvSpPr/>
          <p:nvPr/>
        </p:nvSpPr>
        <p:spPr>
          <a:xfrm>
            <a:off x="6337300" y="2194425"/>
            <a:ext cx="1609064"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Ung thư tổ hợp phẳng</a:t>
            </a:r>
          </a:p>
          <a:p>
            <a:pPr algn="ctr"/>
            <a:r>
              <a:rPr lang="en-CA" sz="1200" b="1">
                <a:solidFill>
                  <a:schemeClr val="tx1"/>
                </a:solidFill>
              </a:rPr>
              <a:t>(flat cancer)</a:t>
            </a:r>
          </a:p>
        </p:txBody>
      </p:sp>
      <p:sp>
        <p:nvSpPr>
          <p:cNvPr id="10" name="Rectangle 9"/>
          <p:cNvSpPr/>
          <p:nvPr/>
        </p:nvSpPr>
        <p:spPr>
          <a:xfrm>
            <a:off x="8101794" y="2201485"/>
            <a:ext cx="1664506"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Khối u liên kết</a:t>
            </a:r>
          </a:p>
        </p:txBody>
      </p:sp>
      <p:sp>
        <p:nvSpPr>
          <p:cNvPr id="11" name="Rectangle 10"/>
          <p:cNvSpPr/>
          <p:nvPr/>
        </p:nvSpPr>
        <p:spPr>
          <a:xfrm>
            <a:off x="3213100" y="3552825"/>
            <a:ext cx="1380464"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Quan sát qua kính thông thường</a:t>
            </a:r>
          </a:p>
        </p:txBody>
      </p:sp>
      <p:sp>
        <p:nvSpPr>
          <p:cNvPr id="12" name="Rectangle 11"/>
          <p:cNvSpPr/>
          <p:nvPr/>
        </p:nvSpPr>
        <p:spPr>
          <a:xfrm>
            <a:off x="3213100" y="5153025"/>
            <a:ext cx="1380464"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200" b="1">
                <a:solidFill>
                  <a:schemeClr val="tx1"/>
                </a:solidFill>
              </a:rPr>
              <a:t>Quan sát qua kính florescent chuyên dụng</a:t>
            </a:r>
          </a:p>
        </p:txBody>
      </p:sp>
      <p:sp>
        <p:nvSpPr>
          <p:cNvPr id="13" name="Rectangle 12"/>
          <p:cNvSpPr/>
          <p:nvPr/>
        </p:nvSpPr>
        <p:spPr>
          <a:xfrm>
            <a:off x="617868" y="5686425"/>
            <a:ext cx="3128632"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a:solidFill>
                  <a:schemeClr val="tx1"/>
                </a:solidFill>
              </a:rPr>
              <a:t>* Bổ sung 5-ALA ngoại sinh tăng cường sản sinh PPIX trong tế bào.</a:t>
            </a:r>
          </a:p>
        </p:txBody>
      </p:sp>
      <p:sp>
        <p:nvSpPr>
          <p:cNvPr id="14" name="Rectangle 13"/>
          <p:cNvSpPr/>
          <p:nvPr/>
        </p:nvSpPr>
        <p:spPr>
          <a:xfrm>
            <a:off x="774700" y="6357187"/>
            <a:ext cx="8991600" cy="10056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600" b="1">
                <a:solidFill>
                  <a:schemeClr val="tx1"/>
                </a:solidFill>
              </a:rPr>
              <a:t>* Thông qua việc đưa 5-ALA vào trong tế bào sẽ kích hoạt sự hình thành và tích lũy Protoporphyrin IX, một tiền tố của heme. Sau đó ứng dụng tính cảm quang để tạo ra gốc oxy hóa tự do bên trong tế bào ung thư và gây chết hoặc làm tổn thương tế bào này. Đây là một trong những liệu pháp quang động đã bắt đầu được áp dụng với kết quả khả thi.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14400" y="800100"/>
            <a:ext cx="9107423" cy="6405372"/>
          </a:xfrm>
          <a:prstGeom prst="rect">
            <a:avLst/>
          </a:prstGeom>
        </p:spPr>
      </p:pic>
      <p:sp>
        <p:nvSpPr>
          <p:cNvPr id="3" name="Rectangle 2"/>
          <p:cNvSpPr/>
          <p:nvPr/>
        </p:nvSpPr>
        <p:spPr>
          <a:xfrm>
            <a:off x="2070100" y="5762625"/>
            <a:ext cx="670560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400" b="1">
                <a:solidFill>
                  <a:schemeClr val="tx1"/>
                </a:solidFill>
              </a:rPr>
              <a:t>Những tác động của 5-ALA trên bệnh ty thể?</a:t>
            </a:r>
          </a:p>
        </p:txBody>
      </p:sp>
      <p:sp>
        <p:nvSpPr>
          <p:cNvPr id="4" name="Rectangle 3"/>
          <p:cNvSpPr/>
          <p:nvPr/>
        </p:nvSpPr>
        <p:spPr>
          <a:xfrm>
            <a:off x="914400" y="817941"/>
            <a:ext cx="8699500" cy="829884"/>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en-CA" sz="4400" b="1">
                <a:solidFill>
                  <a:schemeClr val="bg1"/>
                </a:solidFill>
              </a:rPr>
              <a:t>Tóm Tắt Những Tác Dụng Của 5-ALA</a:t>
            </a:r>
          </a:p>
        </p:txBody>
      </p:sp>
      <p:sp>
        <p:nvSpPr>
          <p:cNvPr id="5" name="Rectangle 4"/>
          <p:cNvSpPr/>
          <p:nvPr/>
        </p:nvSpPr>
        <p:spPr>
          <a:xfrm>
            <a:off x="774700" y="1876425"/>
            <a:ext cx="8382000" cy="3429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342900" indent="-342900">
              <a:buFont typeface="Arial" panose="020B0604020202020204" pitchFamily="34" charset="0"/>
              <a:buChar char="•"/>
            </a:pPr>
            <a:r>
              <a:rPr lang="en-CA" sz="2400" b="1">
                <a:solidFill>
                  <a:schemeClr val="tx1"/>
                </a:solidFill>
              </a:rPr>
              <a:t>Tăng cường chuyển hóa glycolipid, ngăn chặn các bệnh thoái hóa thần kinh, kiểm soát những thay đổi do tuổi tác, kìm hãm bệnh ty thể, cải thiện chức năng các bộ phận cơ thể;</a:t>
            </a:r>
          </a:p>
          <a:p>
            <a:pPr marL="342900" indent="-342900">
              <a:buFont typeface="Arial" panose="020B0604020202020204" pitchFamily="34" charset="0"/>
              <a:buChar char="•"/>
            </a:pPr>
            <a:r>
              <a:rPr lang="en-CA" sz="2400" b="1">
                <a:solidFill>
                  <a:schemeClr val="tx1"/>
                </a:solidFill>
              </a:rPr>
              <a:t>Bảo vệ tế bào thông qua kích hoạt HO-1;</a:t>
            </a:r>
          </a:p>
          <a:p>
            <a:pPr marL="342900" indent="-342900">
              <a:buFont typeface="Arial" panose="020B0604020202020204" pitchFamily="34" charset="0"/>
              <a:buChar char="•"/>
            </a:pPr>
            <a:r>
              <a:rPr lang="en-CA" sz="2400" b="1">
                <a:solidFill>
                  <a:schemeClr val="tx1"/>
                </a:solidFill>
              </a:rPr>
              <a:t>Kìm hãm sự phát triển của bệnh Sốt rét và kiềm chế sự lây nhiễm của SARS-CoV-2;</a:t>
            </a:r>
          </a:p>
          <a:p>
            <a:pPr marL="342900" indent="-342900">
              <a:buFont typeface="Arial" panose="020B0604020202020204" pitchFamily="34" charset="0"/>
              <a:buChar char="•"/>
            </a:pPr>
            <a:r>
              <a:rPr lang="en-CA" sz="2400" b="1">
                <a:solidFill>
                  <a:schemeClr val="tx1"/>
                </a:solidFill>
              </a:rPr>
              <a:t>Hiệu quả trong ứng dụng chẩn đoán và điều trị ung thư;</a:t>
            </a:r>
          </a:p>
          <a:p>
            <a:pPr marL="342900" indent="-342900">
              <a:buFont typeface="Arial" panose="020B0604020202020204" pitchFamily="34" charset="0"/>
              <a:buChar char="•"/>
            </a:pPr>
            <a:r>
              <a:rPr lang="en-CA" sz="2400" b="1">
                <a:solidFill>
                  <a:schemeClr val="tx1"/>
                </a:solidFill>
              </a:rPr>
              <a:t>Đã được sử dụng rộng rãi như một loại thực phẩm bổ sung.</a:t>
            </a:r>
          </a:p>
          <a:p>
            <a:pPr marL="342900" indent="-342900">
              <a:buFont typeface="Arial" panose="020B0604020202020204" pitchFamily="34" charset="0"/>
              <a:buChar char="•"/>
            </a:pPr>
            <a:endParaRPr lang="en-CA" sz="2400" b="1">
              <a:solidFill>
                <a:schemeClr val="tx1"/>
              </a:solidFill>
            </a:endParaRPr>
          </a:p>
        </p:txBody>
      </p:sp>
      <p:sp>
        <p:nvSpPr>
          <p:cNvPr id="6" name="Rectangle 5"/>
          <p:cNvSpPr/>
          <p:nvPr/>
        </p:nvSpPr>
        <p:spPr>
          <a:xfrm>
            <a:off x="9080500" y="1876425"/>
            <a:ext cx="68580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342900" indent="-342900">
              <a:buFont typeface="Arial" panose="020B0604020202020204" pitchFamily="34" charset="0"/>
              <a:buChar char="•"/>
            </a:pPr>
            <a:endParaRPr lang="en-CA" b="1">
              <a:solidFill>
                <a:schemeClr val="tx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p:cNvSpPr/>
          <p:nvPr/>
        </p:nvSpPr>
        <p:spPr>
          <a:xfrm>
            <a:off x="469900" y="1800225"/>
            <a:ext cx="9677399" cy="457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600" b="1">
                <a:solidFill>
                  <a:schemeClr val="tx2"/>
                </a:solidFill>
              </a:rPr>
              <a:t>PHẦN 2:</a:t>
            </a:r>
          </a:p>
          <a:p>
            <a:pPr algn="ctr"/>
            <a:r>
              <a:rPr lang="en-CA" sz="3600" b="1">
                <a:solidFill>
                  <a:schemeClr val="tx2"/>
                </a:solidFill>
              </a:rPr>
              <a:t>TÁC ĐỘNG CỦA 5-ALA TRÊN BỆNH TY THỂ</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4331" cy="6958584"/>
          </a:xfrm>
          <a:prstGeom prst="rect">
            <a:avLst/>
          </a:prstGeom>
        </p:spPr>
      </p:pic>
      <p:sp>
        <p:nvSpPr>
          <p:cNvPr id="3" name="Rectangle 2"/>
          <p:cNvSpPr/>
          <p:nvPr/>
        </p:nvSpPr>
        <p:spPr>
          <a:xfrm>
            <a:off x="411428" y="200024"/>
            <a:ext cx="70688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Số Lượng Trường Hợp Được Yêu Cầu Xét Nghiệm Bệnh Ty Thể</a:t>
            </a:r>
          </a:p>
        </p:txBody>
      </p:sp>
      <p:sp>
        <p:nvSpPr>
          <p:cNvPr id="4" name="Rectangle 3"/>
          <p:cNvSpPr/>
          <p:nvPr/>
        </p:nvSpPr>
        <p:spPr>
          <a:xfrm>
            <a:off x="623514" y="885825"/>
            <a:ext cx="9295186"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Số lượng ca được yêu cầu kiểm tra vào khoảng 300 mỗi năm</a:t>
            </a:r>
            <a:endParaRPr lang="en-CA" sz="2400" b="1">
              <a:solidFill>
                <a:schemeClr val="bg1"/>
              </a:solidFill>
            </a:endParaRPr>
          </a:p>
        </p:txBody>
      </p:sp>
      <p:sp>
        <p:nvSpPr>
          <p:cNvPr id="5" name="Rectangle 4"/>
          <p:cNvSpPr/>
          <p:nvPr/>
        </p:nvSpPr>
        <p:spPr>
          <a:xfrm>
            <a:off x="773474" y="1647825"/>
            <a:ext cx="114422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tx1"/>
                </a:solidFill>
              </a:rPr>
              <a:t>Số lượng ca</a:t>
            </a:r>
          </a:p>
        </p:txBody>
      </p:sp>
      <p:sp>
        <p:nvSpPr>
          <p:cNvPr id="6" name="Rectangle 5"/>
          <p:cNvSpPr/>
          <p:nvPr/>
        </p:nvSpPr>
        <p:spPr>
          <a:xfrm>
            <a:off x="1917700" y="2714625"/>
            <a:ext cx="2133600" cy="76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a:solidFill>
                  <a:schemeClr val="tx1"/>
                </a:solidFill>
              </a:rPr>
              <a:t>Bệnh Viện Trẻ Em Chiba</a:t>
            </a:r>
          </a:p>
          <a:p>
            <a:pPr algn="ctr"/>
            <a:r>
              <a:rPr lang="en-CA" sz="1400" b="1">
                <a:solidFill>
                  <a:schemeClr val="tx1"/>
                </a:solidFill>
              </a:rPr>
              <a:t>Đại học Y Saitama</a:t>
            </a:r>
          </a:p>
        </p:txBody>
      </p:sp>
      <p:sp>
        <p:nvSpPr>
          <p:cNvPr id="7" name="Rectangle 6"/>
          <p:cNvSpPr/>
          <p:nvPr/>
        </p:nvSpPr>
        <p:spPr>
          <a:xfrm>
            <a:off x="1003300" y="6372225"/>
            <a:ext cx="87630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a:solidFill>
                  <a:schemeClr val="tx1"/>
                </a:solidFill>
              </a:rPr>
              <a:t>Tính đến 01/2021 có tổng cộng 2800 trường hợp đã được lấy mẫu xét nghiệm (tế bào, máu, nước tiểu…) và phân tích kết quả.</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136892"/>
          </a:xfrm>
          <a:prstGeom prst="rect">
            <a:avLst/>
          </a:prstGeom>
        </p:spPr>
      </p:pic>
      <p:sp>
        <p:nvSpPr>
          <p:cNvPr id="3" name="Rectangle 2"/>
          <p:cNvSpPr/>
          <p:nvPr/>
        </p:nvSpPr>
        <p:spPr>
          <a:xfrm>
            <a:off x="411428" y="200024"/>
            <a:ext cx="70688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Số Lượng Chẩn Đoán Sinh Hóa Của Bệnh Ty Thể</a:t>
            </a:r>
          </a:p>
        </p:txBody>
      </p:sp>
      <p:sp>
        <p:nvSpPr>
          <p:cNvPr id="4" name="Rectangle 3"/>
          <p:cNvSpPr/>
          <p:nvPr/>
        </p:nvSpPr>
        <p:spPr>
          <a:xfrm>
            <a:off x="623514" y="885825"/>
            <a:ext cx="9295186"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bg1"/>
                </a:solidFill>
              </a:rPr>
              <a:t>1159 dữ liệu và mẫu xét nghiệm đã được thu thập về thông tin lâm sàng, chẩn đoán sinh hóa và di truyền.</a:t>
            </a:r>
            <a:endParaRPr lang="en-CA" sz="2400" b="1">
              <a:solidFill>
                <a:schemeClr val="bg1"/>
              </a:solidFill>
            </a:endParaRPr>
          </a:p>
        </p:txBody>
      </p:sp>
      <p:sp>
        <p:nvSpPr>
          <p:cNvPr id="5" name="Rectangle 4"/>
          <p:cNvSpPr/>
          <p:nvPr/>
        </p:nvSpPr>
        <p:spPr>
          <a:xfrm>
            <a:off x="773474" y="1647825"/>
            <a:ext cx="114422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tx1"/>
                </a:solidFill>
              </a:rPr>
              <a:t>Số lượng ca</a:t>
            </a:r>
          </a:p>
        </p:txBody>
      </p:sp>
      <p:sp>
        <p:nvSpPr>
          <p:cNvPr id="6" name="Rectangle 5"/>
          <p:cNvSpPr/>
          <p:nvPr/>
        </p:nvSpPr>
        <p:spPr>
          <a:xfrm>
            <a:off x="2527300" y="3324225"/>
            <a:ext cx="6096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Mới</a:t>
            </a:r>
          </a:p>
          <a:p>
            <a:r>
              <a:rPr lang="en-CA" sz="1400" b="1">
                <a:solidFill>
                  <a:schemeClr val="tx1"/>
                </a:solidFill>
              </a:rPr>
              <a:t>Cũ</a:t>
            </a:r>
          </a:p>
        </p:txBody>
      </p:sp>
      <p:sp>
        <p:nvSpPr>
          <p:cNvPr id="7" name="Rectangle 6"/>
          <p:cNvSpPr/>
          <p:nvPr/>
        </p:nvSpPr>
        <p:spPr>
          <a:xfrm>
            <a:off x="1689100" y="6448425"/>
            <a:ext cx="70104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000" b="1">
                <a:solidFill>
                  <a:schemeClr val="tx1"/>
                </a:solidFill>
              </a:rPr>
              <a:t>Hơn 800 mẫu nguyên bào sợi ở da đã được thu thập và bảo quản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10209275" cy="7104888"/>
          </a:xfrm>
          <a:prstGeom prst="rect">
            <a:avLst/>
          </a:prstGeom>
        </p:spPr>
      </p:pic>
      <p:sp>
        <p:nvSpPr>
          <p:cNvPr id="4" name="Rectangle 3"/>
          <p:cNvSpPr/>
          <p:nvPr/>
        </p:nvSpPr>
        <p:spPr>
          <a:xfrm>
            <a:off x="411428" y="200024"/>
            <a:ext cx="74498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Hồ Sơ Bệnh Nhân Có Bệnh Ty Thể Đã Được Lựa Chọn Để Nghiên Cứu</a:t>
            </a:r>
          </a:p>
        </p:txBody>
      </p:sp>
      <p:graphicFrame>
        <p:nvGraphicFramePr>
          <p:cNvPr id="5" name="Table 4"/>
          <p:cNvGraphicFramePr>
            <a:graphicFrameLocks noGrp="1"/>
          </p:cNvGraphicFramePr>
          <p:nvPr>
            <p:extLst>
              <p:ext uri="{D42A27DB-BD31-4B8C-83A1-F6EECF244321}">
                <p14:modId xmlns:p14="http://schemas.microsoft.com/office/powerpoint/2010/main" val="3030502251"/>
              </p:ext>
            </p:extLst>
          </p:nvPr>
        </p:nvGraphicFramePr>
        <p:xfrm>
          <a:off x="622300" y="1495425"/>
          <a:ext cx="9296400" cy="498720"/>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990600">
                  <a:extLst>
                    <a:ext uri="{9D8B030D-6E8A-4147-A177-3AD203B41FA5}">
                      <a16:colId xmlns:a16="http://schemas.microsoft.com/office/drawing/2014/main" val="20003"/>
                    </a:ext>
                  </a:extLst>
                </a:gridCol>
                <a:gridCol w="990600">
                  <a:extLst>
                    <a:ext uri="{9D8B030D-6E8A-4147-A177-3AD203B41FA5}">
                      <a16:colId xmlns:a16="http://schemas.microsoft.com/office/drawing/2014/main" val="20004"/>
                    </a:ext>
                  </a:extLst>
                </a:gridCol>
                <a:gridCol w="1066800">
                  <a:extLst>
                    <a:ext uri="{9D8B030D-6E8A-4147-A177-3AD203B41FA5}">
                      <a16:colId xmlns:a16="http://schemas.microsoft.com/office/drawing/2014/main" val="20005"/>
                    </a:ext>
                  </a:extLst>
                </a:gridCol>
                <a:gridCol w="838200">
                  <a:extLst>
                    <a:ext uri="{9D8B030D-6E8A-4147-A177-3AD203B41FA5}">
                      <a16:colId xmlns:a16="http://schemas.microsoft.com/office/drawing/2014/main" val="20006"/>
                    </a:ext>
                  </a:extLst>
                </a:gridCol>
                <a:gridCol w="3581400">
                  <a:extLst>
                    <a:ext uri="{9D8B030D-6E8A-4147-A177-3AD203B41FA5}">
                      <a16:colId xmlns:a16="http://schemas.microsoft.com/office/drawing/2014/main" val="20007"/>
                    </a:ext>
                  </a:extLst>
                </a:gridCol>
              </a:tblGrid>
              <a:tr h="472455">
                <a:tc>
                  <a:txBody>
                    <a:bodyPr/>
                    <a:lstStyle/>
                    <a:p>
                      <a:r>
                        <a:rPr lang="en-CA" sz="1400">
                          <a:solidFill>
                            <a:schemeClr val="tx1"/>
                          </a:solidFill>
                        </a:rPr>
                        <a:t>STT</a:t>
                      </a:r>
                    </a:p>
                  </a:txBody>
                  <a:tcPr marL="36000" marR="36000" marT="36000" marB="36000">
                    <a:solidFill>
                      <a:schemeClr val="bg1"/>
                    </a:solidFill>
                  </a:tcPr>
                </a:tc>
                <a:tc>
                  <a:txBody>
                    <a:bodyPr/>
                    <a:lstStyle/>
                    <a:p>
                      <a:r>
                        <a:rPr lang="en-CA" sz="1400">
                          <a:solidFill>
                            <a:schemeClr val="tx1"/>
                          </a:solidFill>
                        </a:rPr>
                        <a:t>Định</a:t>
                      </a:r>
                      <a:r>
                        <a:rPr lang="en-CA" sz="1400" baseline="0">
                          <a:solidFill>
                            <a:schemeClr val="tx1"/>
                          </a:solidFill>
                        </a:rPr>
                        <a:t> danh</a:t>
                      </a:r>
                      <a:endParaRPr lang="en-CA" sz="1400">
                        <a:solidFill>
                          <a:schemeClr val="tx1"/>
                        </a:solidFill>
                      </a:endParaRPr>
                    </a:p>
                  </a:txBody>
                  <a:tcPr marL="36000" marR="36000" marT="36000" marB="36000">
                    <a:solidFill>
                      <a:schemeClr val="bg1"/>
                    </a:solidFill>
                  </a:tcPr>
                </a:tc>
                <a:tc>
                  <a:txBody>
                    <a:bodyPr/>
                    <a:lstStyle/>
                    <a:p>
                      <a:r>
                        <a:rPr lang="en-CA" sz="1400">
                          <a:solidFill>
                            <a:schemeClr val="tx1"/>
                          </a:solidFill>
                        </a:rPr>
                        <a:t>Giới</a:t>
                      </a:r>
                      <a:r>
                        <a:rPr lang="en-CA" sz="1400" baseline="0">
                          <a:solidFill>
                            <a:schemeClr val="tx1"/>
                          </a:solidFill>
                        </a:rPr>
                        <a:t> tính</a:t>
                      </a:r>
                      <a:endParaRPr lang="en-CA" sz="1400">
                        <a:solidFill>
                          <a:schemeClr val="tx1"/>
                        </a:solidFill>
                      </a:endParaRPr>
                    </a:p>
                  </a:txBody>
                  <a:tcPr marL="36000" marR="36000" marT="36000" marB="36000">
                    <a:solidFill>
                      <a:schemeClr val="bg1"/>
                    </a:solidFill>
                  </a:tcPr>
                </a:tc>
                <a:tc>
                  <a:txBody>
                    <a:bodyPr/>
                    <a:lstStyle/>
                    <a:p>
                      <a:pPr algn="ctr"/>
                      <a:r>
                        <a:rPr lang="en-CA" sz="1400">
                          <a:solidFill>
                            <a:schemeClr val="tx1"/>
                          </a:solidFill>
                        </a:rPr>
                        <a:t>Tuổi</a:t>
                      </a:r>
                      <a:r>
                        <a:rPr lang="en-CA" sz="1400" baseline="0">
                          <a:solidFill>
                            <a:schemeClr val="tx1"/>
                          </a:solidFill>
                        </a:rPr>
                        <a:t> khởi phát</a:t>
                      </a:r>
                      <a:endParaRPr lang="en-CA" sz="1400">
                        <a:solidFill>
                          <a:schemeClr val="tx1"/>
                        </a:solidFill>
                      </a:endParaRPr>
                    </a:p>
                  </a:txBody>
                  <a:tcPr marL="36000" marR="36000" marT="36000" marB="36000">
                    <a:solidFill>
                      <a:schemeClr val="bg1"/>
                    </a:solidFill>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CA" sz="1400">
                          <a:solidFill>
                            <a:schemeClr val="tx1"/>
                          </a:solidFill>
                        </a:rPr>
                        <a:t>Chẩn</a:t>
                      </a:r>
                      <a:r>
                        <a:rPr lang="en-CA" sz="1400" baseline="0">
                          <a:solidFill>
                            <a:schemeClr val="tx1"/>
                          </a:solidFill>
                        </a:rPr>
                        <a:t> đoán lâm sàng</a:t>
                      </a:r>
                      <a:endParaRPr lang="en-CA" sz="1400">
                        <a:solidFill>
                          <a:schemeClr val="tx1"/>
                        </a:solidFill>
                      </a:endParaRPr>
                    </a:p>
                  </a:txBody>
                  <a:tcPr marL="36000" marR="36000" marT="36000" marB="36000">
                    <a:solidFill>
                      <a:schemeClr val="bg1"/>
                    </a:solidFill>
                  </a:tcPr>
                </a:tc>
                <a:tc>
                  <a:txBody>
                    <a:bodyPr/>
                    <a:lstStyle/>
                    <a:p>
                      <a:r>
                        <a:rPr lang="en-CA" sz="1400">
                          <a:solidFill>
                            <a:schemeClr val="tx1"/>
                          </a:solidFill>
                        </a:rPr>
                        <a:t>Chẩn</a:t>
                      </a:r>
                      <a:r>
                        <a:rPr lang="en-CA" sz="1400" baseline="0">
                          <a:solidFill>
                            <a:schemeClr val="tx1"/>
                          </a:solidFill>
                        </a:rPr>
                        <a:t> đoán </a:t>
                      </a:r>
                      <a:r>
                        <a:rPr lang="en-CA" sz="1400">
                          <a:solidFill>
                            <a:schemeClr val="tx1"/>
                          </a:solidFill>
                        </a:rPr>
                        <a:t>Enzyme</a:t>
                      </a:r>
                    </a:p>
                  </a:txBody>
                  <a:tcPr marL="36000" marR="36000" marT="36000" marB="36000">
                    <a:solidFill>
                      <a:schemeClr val="bg1"/>
                    </a:solidFill>
                  </a:tcPr>
                </a:tc>
                <a:tc>
                  <a:txBody>
                    <a:bodyPr/>
                    <a:lstStyle/>
                    <a:p>
                      <a:r>
                        <a:rPr lang="en-CA" sz="1400">
                          <a:solidFill>
                            <a:schemeClr val="tx1"/>
                          </a:solidFill>
                        </a:rPr>
                        <a:t>Gene</a:t>
                      </a:r>
                    </a:p>
                  </a:txBody>
                  <a:tcPr marL="36000" marR="36000" marT="36000" marB="36000">
                    <a:solidFill>
                      <a:schemeClr val="bg1"/>
                    </a:solidFill>
                  </a:tcPr>
                </a:tc>
                <a:tc>
                  <a:txBody>
                    <a:bodyPr/>
                    <a:lstStyle/>
                    <a:p>
                      <a:r>
                        <a:rPr lang="en-CA" sz="1400">
                          <a:solidFill>
                            <a:schemeClr val="tx1"/>
                          </a:solidFill>
                        </a:rPr>
                        <a:t>                          Biến</a:t>
                      </a:r>
                      <a:r>
                        <a:rPr lang="en-CA" sz="1400" baseline="0">
                          <a:solidFill>
                            <a:schemeClr val="tx1"/>
                          </a:solidFill>
                        </a:rPr>
                        <a:t> đổi gien</a:t>
                      </a:r>
                      <a:endParaRPr lang="en-CA" sz="1400">
                        <a:solidFill>
                          <a:schemeClr val="tx1"/>
                        </a:solidFill>
                      </a:endParaRPr>
                    </a:p>
                  </a:txBody>
                  <a:tcPr marL="36000" marR="36000" marT="36000" marB="36000">
                    <a:solidFill>
                      <a:schemeClr val="bg1"/>
                    </a:solidFill>
                  </a:tcPr>
                </a:tc>
                <a:extLst>
                  <a:ext uri="{0D108BD9-81ED-4DB2-BD59-A6C34878D82A}">
                    <a16:rowId xmlns:a16="http://schemas.microsoft.com/office/drawing/2014/main" val="10000"/>
                  </a:ext>
                </a:extLst>
              </a:tr>
            </a:tbl>
          </a:graphicData>
        </a:graphic>
      </p:graphicFrame>
      <p:sp>
        <p:nvSpPr>
          <p:cNvPr id="6" name="Rectangle 5"/>
          <p:cNvSpPr/>
          <p:nvPr/>
        </p:nvSpPr>
        <p:spPr>
          <a:xfrm>
            <a:off x="546100" y="4772025"/>
            <a:ext cx="95250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a:solidFill>
                  <a:schemeClr val="tx1"/>
                </a:solidFill>
              </a:rPr>
              <a:t>*</a:t>
            </a:r>
            <a:r>
              <a:rPr lang="en-CA" sz="1400" b="1" u="sng">
                <a:solidFill>
                  <a:schemeClr val="tx1"/>
                </a:solidFill>
              </a:rPr>
              <a:t>Ghi chú:</a:t>
            </a:r>
            <a:r>
              <a:rPr lang="en-CA" sz="1400" b="1">
                <a:solidFill>
                  <a:schemeClr val="tx1"/>
                </a:solidFill>
              </a:rPr>
              <a:t> IMD = Bệnh ty thể ở trẻ sơ sinh; LS = Bệnh não Leigh; ND = Bệnh thoái hóa thần kinh; MH = Bệnh ty thể tế bào gan </a:t>
            </a:r>
          </a:p>
        </p:txBody>
      </p:sp>
      <p:sp>
        <p:nvSpPr>
          <p:cNvPr id="7" name="Rectangle 6"/>
          <p:cNvSpPr/>
          <p:nvPr/>
        </p:nvSpPr>
        <p:spPr>
          <a:xfrm>
            <a:off x="850900" y="5686425"/>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000" b="1">
                <a:solidFill>
                  <a:schemeClr val="tx1"/>
                </a:solidFill>
              </a:rPr>
              <a:t>Tác động của 5-ALA trên chức năng ty thể đã được kiểm tra bằng việc xét nghiệm những nguyên bào sợi bình thường và 08 mẫu nguyên bào sợi có bệnh ty thể.</a:t>
            </a:r>
          </a:p>
          <a:p>
            <a:r>
              <a:rPr lang="en-CA" sz="2000" i="1">
                <a:solidFill>
                  <a:schemeClr val="tx1"/>
                </a:solidFill>
              </a:rPr>
              <a:t>						</a:t>
            </a:r>
            <a:r>
              <a:rPr lang="en-CA" sz="1600" i="1">
                <a:solidFill>
                  <a:schemeClr val="tx1"/>
                </a:solidFill>
              </a:rPr>
              <a:t>(Shimura M et al., Sci Rep. 2019; 9:10549.)</a:t>
            </a:r>
            <a:r>
              <a:rPr lang="en-CA" sz="1600" b="1">
                <a:solidFill>
                  <a:schemeClr val="tx1"/>
                </a:solidFill>
              </a:rPr>
              <a:t>   </a:t>
            </a:r>
            <a:endParaRPr lang="en-CA" sz="2000" b="1">
              <a:solidFill>
                <a:schemeClr val="tx1"/>
              </a:solidFill>
            </a:endParaRPr>
          </a:p>
        </p:txBody>
      </p:sp>
      <p:sp>
        <p:nvSpPr>
          <p:cNvPr id="8" name="Rectangle 7"/>
          <p:cNvSpPr/>
          <p:nvPr/>
        </p:nvSpPr>
        <p:spPr>
          <a:xfrm>
            <a:off x="6413500" y="6961595"/>
            <a:ext cx="28956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endParaRPr lang="en-CA" sz="2000" b="1">
              <a:solidFill>
                <a:schemeClr val="tx1"/>
              </a:solidFill>
            </a:endParaRPr>
          </a:p>
        </p:txBody>
      </p:sp>
      <p:sp>
        <p:nvSpPr>
          <p:cNvPr id="3" name="Rectangle 2"/>
          <p:cNvSpPr/>
          <p:nvPr/>
        </p:nvSpPr>
        <p:spPr>
          <a:xfrm>
            <a:off x="2527300" y="2115806"/>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5 tháng</a:t>
            </a:r>
          </a:p>
        </p:txBody>
      </p:sp>
      <p:sp>
        <p:nvSpPr>
          <p:cNvPr id="9" name="Rectangle 8"/>
          <p:cNvSpPr/>
          <p:nvPr/>
        </p:nvSpPr>
        <p:spPr>
          <a:xfrm>
            <a:off x="2527300" y="2486025"/>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1 năm</a:t>
            </a:r>
          </a:p>
        </p:txBody>
      </p:sp>
      <p:sp>
        <p:nvSpPr>
          <p:cNvPr id="10" name="Rectangle 9"/>
          <p:cNvSpPr/>
          <p:nvPr/>
        </p:nvSpPr>
        <p:spPr>
          <a:xfrm>
            <a:off x="2527300" y="2790825"/>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0 ngày</a:t>
            </a:r>
          </a:p>
        </p:txBody>
      </p:sp>
      <p:sp>
        <p:nvSpPr>
          <p:cNvPr id="11" name="Rectangle 10"/>
          <p:cNvSpPr/>
          <p:nvPr/>
        </p:nvSpPr>
        <p:spPr>
          <a:xfrm>
            <a:off x="2527300" y="3105730"/>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8 tháng</a:t>
            </a:r>
          </a:p>
        </p:txBody>
      </p:sp>
      <p:sp>
        <p:nvSpPr>
          <p:cNvPr id="12" name="Rectangle 11"/>
          <p:cNvSpPr/>
          <p:nvPr/>
        </p:nvSpPr>
        <p:spPr>
          <a:xfrm>
            <a:off x="2527300" y="3404341"/>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11 tháng</a:t>
            </a:r>
          </a:p>
        </p:txBody>
      </p:sp>
      <p:sp>
        <p:nvSpPr>
          <p:cNvPr id="13" name="Rectangle 12"/>
          <p:cNvSpPr/>
          <p:nvPr/>
        </p:nvSpPr>
        <p:spPr>
          <a:xfrm>
            <a:off x="2540387" y="3694176"/>
            <a:ext cx="762000" cy="3197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1 năm 11 tháng</a:t>
            </a:r>
          </a:p>
        </p:txBody>
      </p:sp>
      <p:sp>
        <p:nvSpPr>
          <p:cNvPr id="14" name="Rectangle 13"/>
          <p:cNvSpPr/>
          <p:nvPr/>
        </p:nvSpPr>
        <p:spPr>
          <a:xfrm>
            <a:off x="2540387" y="4086225"/>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0 ngày</a:t>
            </a:r>
          </a:p>
        </p:txBody>
      </p:sp>
      <p:sp>
        <p:nvSpPr>
          <p:cNvPr id="15" name="Rectangle 14"/>
          <p:cNvSpPr/>
          <p:nvPr/>
        </p:nvSpPr>
        <p:spPr>
          <a:xfrm>
            <a:off x="2527300" y="4391025"/>
            <a:ext cx="762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600">
                <a:solidFill>
                  <a:schemeClr val="tx1"/>
                </a:solidFill>
              </a:rPr>
              <a:t>9 tháng</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141732"/>
            <a:ext cx="9660635" cy="7251192"/>
          </a:xfrm>
          <a:prstGeom prst="rect">
            <a:avLst/>
          </a:prstGeom>
        </p:spPr>
      </p:pic>
      <p:sp>
        <p:nvSpPr>
          <p:cNvPr id="3" name="Rectangle 2"/>
          <p:cNvSpPr/>
          <p:nvPr/>
        </p:nvSpPr>
        <p:spPr>
          <a:xfrm>
            <a:off x="411428" y="200024"/>
            <a:ext cx="74498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Phương Pháp Thí Nghiệm</a:t>
            </a:r>
          </a:p>
        </p:txBody>
      </p:sp>
      <p:sp>
        <p:nvSpPr>
          <p:cNvPr id="4" name="Rectangle 3"/>
          <p:cNvSpPr/>
          <p:nvPr/>
        </p:nvSpPr>
        <p:spPr>
          <a:xfrm>
            <a:off x="9385300" y="813155"/>
            <a:ext cx="685800" cy="377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a:solidFill>
                  <a:schemeClr val="tx1"/>
                </a:solidFill>
              </a:rPr>
              <a:t>ngày</a:t>
            </a:r>
          </a:p>
        </p:txBody>
      </p:sp>
      <p:sp>
        <p:nvSpPr>
          <p:cNvPr id="5" name="Rectangle 4"/>
          <p:cNvSpPr/>
          <p:nvPr/>
        </p:nvSpPr>
        <p:spPr>
          <a:xfrm>
            <a:off x="411428" y="2105025"/>
            <a:ext cx="1296000" cy="3774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1"/>
                </a:solidFill>
              </a:rPr>
              <a:t>2x10</a:t>
            </a:r>
            <a:r>
              <a:rPr lang="en-CA" b="1" baseline="30000">
                <a:solidFill>
                  <a:schemeClr val="tx1"/>
                </a:solidFill>
              </a:rPr>
              <a:t>4 </a:t>
            </a:r>
            <a:r>
              <a:rPr lang="en-CA" b="1">
                <a:solidFill>
                  <a:schemeClr val="tx1"/>
                </a:solidFill>
              </a:rPr>
              <a:t>tế bào</a:t>
            </a:r>
          </a:p>
        </p:txBody>
      </p:sp>
      <p:sp>
        <p:nvSpPr>
          <p:cNvPr id="6" name="Rectangle 5"/>
          <p:cNvSpPr/>
          <p:nvPr/>
        </p:nvSpPr>
        <p:spPr>
          <a:xfrm>
            <a:off x="7480300" y="2250000"/>
            <a:ext cx="12960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1"/>
                </a:solidFill>
              </a:rPr>
              <a:t>2x10</a:t>
            </a:r>
            <a:r>
              <a:rPr lang="en-CA" b="1" baseline="30000">
                <a:solidFill>
                  <a:schemeClr val="tx1"/>
                </a:solidFill>
              </a:rPr>
              <a:t>4 </a:t>
            </a:r>
            <a:r>
              <a:rPr lang="en-CA" b="1">
                <a:solidFill>
                  <a:schemeClr val="tx1"/>
                </a:solidFill>
              </a:rPr>
              <a:t>tế bào</a:t>
            </a:r>
          </a:p>
        </p:txBody>
      </p:sp>
      <p:sp>
        <p:nvSpPr>
          <p:cNvPr id="7" name="Rectangle 6"/>
          <p:cNvSpPr/>
          <p:nvPr/>
        </p:nvSpPr>
        <p:spPr>
          <a:xfrm>
            <a:off x="4508500" y="2251947"/>
            <a:ext cx="28956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(SFC: Sodium ferrous citrate)</a:t>
            </a:r>
            <a:endParaRPr lang="en-CA" b="1">
              <a:solidFill>
                <a:schemeClr val="tx1"/>
              </a:solidFill>
            </a:endParaRPr>
          </a:p>
        </p:txBody>
      </p:sp>
      <p:sp>
        <p:nvSpPr>
          <p:cNvPr id="8" name="Rectangle 7"/>
          <p:cNvSpPr/>
          <p:nvPr/>
        </p:nvSpPr>
        <p:spPr>
          <a:xfrm>
            <a:off x="3517900" y="1804120"/>
            <a:ext cx="3581400" cy="377105"/>
          </a:xfrm>
          <a:prstGeom prst="rect">
            <a:avLst/>
          </a:prstGeom>
          <a:solidFill>
            <a:schemeClr val="accent2">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2000" b="1">
                <a:solidFill>
                  <a:schemeClr val="tx1"/>
                </a:solidFill>
              </a:rPr>
              <a:t>ALA, SFC, ALA+SFC tổng hợp</a:t>
            </a:r>
            <a:endParaRPr lang="en-CA" sz="2000" b="1">
              <a:solidFill>
                <a:schemeClr val="tx1"/>
              </a:solidFill>
            </a:endParaRPr>
          </a:p>
        </p:txBody>
      </p:sp>
      <p:sp>
        <p:nvSpPr>
          <p:cNvPr id="9" name="Rectangle 8"/>
          <p:cNvSpPr/>
          <p:nvPr/>
        </p:nvSpPr>
        <p:spPr>
          <a:xfrm>
            <a:off x="4666251" y="2943225"/>
            <a:ext cx="1518649"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Xét nghiệm</a:t>
            </a:r>
            <a:endParaRPr lang="en-CA" b="1">
              <a:solidFill>
                <a:schemeClr val="tx1"/>
              </a:solidFill>
            </a:endParaRPr>
          </a:p>
        </p:txBody>
      </p:sp>
      <p:sp>
        <p:nvSpPr>
          <p:cNvPr id="10" name="Rectangle 9"/>
          <p:cNvSpPr/>
          <p:nvPr/>
        </p:nvSpPr>
        <p:spPr>
          <a:xfrm>
            <a:off x="1059428" y="3441082"/>
            <a:ext cx="1523999"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Biểu hiện gene</a:t>
            </a:r>
            <a:endParaRPr lang="en-CA" b="1">
              <a:solidFill>
                <a:schemeClr val="tx1"/>
              </a:solidFill>
            </a:endParaRPr>
          </a:p>
        </p:txBody>
      </p:sp>
      <p:sp>
        <p:nvSpPr>
          <p:cNvPr id="11" name="Rectangle 10"/>
          <p:cNvSpPr/>
          <p:nvPr/>
        </p:nvSpPr>
        <p:spPr>
          <a:xfrm>
            <a:off x="3018474" y="3400425"/>
            <a:ext cx="1772672"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Biểu hiện protein</a:t>
            </a:r>
            <a:endParaRPr lang="en-CA" b="1">
              <a:solidFill>
                <a:schemeClr val="tx1"/>
              </a:solidFill>
            </a:endParaRPr>
          </a:p>
        </p:txBody>
      </p:sp>
      <p:sp>
        <p:nvSpPr>
          <p:cNvPr id="12" name="Rectangle 11"/>
          <p:cNvSpPr/>
          <p:nvPr/>
        </p:nvSpPr>
        <p:spPr>
          <a:xfrm>
            <a:off x="5557378" y="3441081"/>
            <a:ext cx="1947226"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Tiêu thụ Oxy (MRR)</a:t>
            </a:r>
            <a:endParaRPr lang="en-CA" b="1">
              <a:solidFill>
                <a:schemeClr val="tx1"/>
              </a:solidFill>
            </a:endParaRPr>
          </a:p>
        </p:txBody>
      </p:sp>
      <p:sp>
        <p:nvSpPr>
          <p:cNvPr id="13" name="Rectangle 12"/>
          <p:cNvSpPr/>
          <p:nvPr/>
        </p:nvSpPr>
        <p:spPr>
          <a:xfrm>
            <a:off x="8470900" y="3204000"/>
            <a:ext cx="990600" cy="4626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Đo lường ATP</a:t>
            </a:r>
            <a:endParaRPr lang="en-CA" b="1">
              <a:solidFill>
                <a:schemeClr val="tx1"/>
              </a:solidFill>
            </a:endParaRPr>
          </a:p>
        </p:txBody>
      </p:sp>
      <p:sp>
        <p:nvSpPr>
          <p:cNvPr id="14" name="Rectangle 13"/>
          <p:cNvSpPr/>
          <p:nvPr/>
        </p:nvSpPr>
        <p:spPr>
          <a:xfrm>
            <a:off x="553212" y="6707124"/>
            <a:ext cx="9744726"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b="1">
                <a:solidFill>
                  <a:schemeClr val="tx1"/>
                </a:solidFill>
              </a:rPr>
              <a:t>Các mẫu xét nghiệm đã ghi nhận protein liên quan đến quá trình phosphoryl hóa oxy hóa, lượng oxy được tiêu thụ bởi ty thể, ATP được sản xuất, biểu hiện HO-1, và DNA ty thể. </a:t>
            </a:r>
            <a:endParaRPr lang="en-CA" b="1">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object 2">
            <a:extLst>
              <a:ext uri="{FF2B5EF4-FFF2-40B4-BE49-F238E27FC236}">
                <a16:creationId xmlns:a16="http://schemas.microsoft.com/office/drawing/2014/main" id="{1178A48F-F5A0-7ED9-53CF-150737C83858}"/>
              </a:ext>
            </a:extLst>
          </p:cNvPr>
          <p:cNvPicPr/>
          <p:nvPr/>
        </p:nvPicPr>
        <p:blipFill>
          <a:blip r:embed="rId2" cstate="print"/>
          <a:stretch>
            <a:fillRect/>
          </a:stretch>
        </p:blipFill>
        <p:spPr>
          <a:xfrm>
            <a:off x="0" y="0"/>
            <a:ext cx="10693400" cy="75628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100316"/>
          </a:xfrm>
          <a:prstGeom prst="rect">
            <a:avLst/>
          </a:prstGeom>
        </p:spPr>
      </p:pic>
      <p:sp>
        <p:nvSpPr>
          <p:cNvPr id="3" name="Rectangle 2"/>
          <p:cNvSpPr/>
          <p:nvPr/>
        </p:nvSpPr>
        <p:spPr>
          <a:xfrm>
            <a:off x="434340" y="200025"/>
            <a:ext cx="88214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Nguyên Bào Sợi Ở Da Bình Thường – Biểu Hiện Protein </a:t>
            </a:r>
          </a:p>
        </p:txBody>
      </p:sp>
      <p:sp>
        <p:nvSpPr>
          <p:cNvPr id="4" name="Rectangle 3"/>
          <p:cNvSpPr/>
          <p:nvPr/>
        </p:nvSpPr>
        <p:spPr>
          <a:xfrm>
            <a:off x="546198" y="885825"/>
            <a:ext cx="9372502" cy="990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a:solidFill>
                  <a:schemeClr val="bg1"/>
                </a:solidFill>
              </a:rPr>
              <a:t>Tác động của ALA + SFC trên NDUFB8 (Phức hợp I), UQCRC2 (Phức hợp III), và biểu hiện của protein MTCO1 (Phức hợp IV)</a:t>
            </a:r>
            <a:endParaRPr lang="en-CA" sz="2400" b="1">
              <a:solidFill>
                <a:schemeClr val="bg1"/>
              </a:solidFill>
            </a:endParaRPr>
          </a:p>
        </p:txBody>
      </p:sp>
      <p:sp>
        <p:nvSpPr>
          <p:cNvPr id="5" name="Rectangle 4"/>
          <p:cNvSpPr/>
          <p:nvPr/>
        </p:nvSpPr>
        <p:spPr>
          <a:xfrm>
            <a:off x="774700" y="3737383"/>
            <a:ext cx="1163072"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a:solidFill>
                  <a:schemeClr val="tx1"/>
                </a:solidFill>
              </a:rPr>
              <a:t>(Phức hợp I)</a:t>
            </a:r>
            <a:endParaRPr lang="en-CA" sz="1600">
              <a:solidFill>
                <a:schemeClr val="tx1"/>
              </a:solidFill>
            </a:endParaRPr>
          </a:p>
        </p:txBody>
      </p:sp>
      <p:sp>
        <p:nvSpPr>
          <p:cNvPr id="6" name="Rectangle 5"/>
          <p:cNvSpPr/>
          <p:nvPr/>
        </p:nvSpPr>
        <p:spPr>
          <a:xfrm>
            <a:off x="774700" y="4391025"/>
            <a:ext cx="1163072"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a:solidFill>
                  <a:schemeClr val="tx1"/>
                </a:solidFill>
              </a:rPr>
              <a:t>(Phức hợp II)</a:t>
            </a:r>
            <a:endParaRPr lang="en-CA" sz="1600">
              <a:solidFill>
                <a:schemeClr val="tx1"/>
              </a:solidFill>
            </a:endParaRPr>
          </a:p>
        </p:txBody>
      </p:sp>
      <p:sp>
        <p:nvSpPr>
          <p:cNvPr id="7" name="Rectangle 6"/>
          <p:cNvSpPr/>
          <p:nvPr/>
        </p:nvSpPr>
        <p:spPr>
          <a:xfrm>
            <a:off x="718572" y="5000625"/>
            <a:ext cx="12192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a:solidFill>
                  <a:schemeClr val="tx1"/>
                </a:solidFill>
              </a:rPr>
              <a:t>(Phức hợp III)</a:t>
            </a:r>
            <a:endParaRPr lang="en-CA" sz="1600">
              <a:solidFill>
                <a:schemeClr val="tx1"/>
              </a:solidFill>
            </a:endParaRPr>
          </a:p>
        </p:txBody>
      </p:sp>
      <p:sp>
        <p:nvSpPr>
          <p:cNvPr id="8" name="Rectangle 7"/>
          <p:cNvSpPr/>
          <p:nvPr/>
        </p:nvSpPr>
        <p:spPr>
          <a:xfrm>
            <a:off x="774700" y="5686425"/>
            <a:ext cx="12192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a:solidFill>
                  <a:schemeClr val="tx1"/>
                </a:solidFill>
              </a:rPr>
              <a:t>(Phức hợp IV)</a:t>
            </a:r>
            <a:endParaRPr lang="en-CA" sz="1600">
              <a:solidFill>
                <a:schemeClr val="tx1"/>
              </a:solidFill>
            </a:endParaRPr>
          </a:p>
        </p:txBody>
      </p:sp>
      <p:sp>
        <p:nvSpPr>
          <p:cNvPr id="9" name="Rectangle 8"/>
          <p:cNvSpPr/>
          <p:nvPr/>
        </p:nvSpPr>
        <p:spPr>
          <a:xfrm>
            <a:off x="850900" y="6296025"/>
            <a:ext cx="12192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600" b="1">
                <a:solidFill>
                  <a:schemeClr val="tx1"/>
                </a:solidFill>
              </a:rPr>
              <a:t>Beta-actin</a:t>
            </a:r>
            <a:endParaRPr lang="en-CA" sz="1600" b="1">
              <a:solidFill>
                <a:schemeClr val="tx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324344"/>
          </a:xfrm>
          <a:prstGeom prst="rect">
            <a:avLst/>
          </a:prstGeom>
        </p:spPr>
      </p:pic>
      <p:sp>
        <p:nvSpPr>
          <p:cNvPr id="3" name="Rectangle 2"/>
          <p:cNvSpPr/>
          <p:nvPr/>
        </p:nvSpPr>
        <p:spPr>
          <a:xfrm>
            <a:off x="434340" y="200025"/>
            <a:ext cx="88214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Nguyên Bào Sợi Ở Da Bình Thường – Biểu Hiện Protein </a:t>
            </a:r>
          </a:p>
        </p:txBody>
      </p:sp>
      <p:sp>
        <p:nvSpPr>
          <p:cNvPr id="4" name="Rectangle 3"/>
          <p:cNvSpPr/>
          <p:nvPr/>
        </p:nvSpPr>
        <p:spPr>
          <a:xfrm>
            <a:off x="568117" y="885825"/>
            <a:ext cx="9372502" cy="1066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a:solidFill>
                  <a:schemeClr val="bg1"/>
                </a:solidFill>
              </a:rPr>
              <a:t>Biểu hiện các gien NDUFB8 (Phức hợp I), SDHB (Phức hợp II), UQCRC2 (Phức hợp III) và COX7A2 (Phức hợp IV) đều tăng lên dưới sự tác động của ALA </a:t>
            </a:r>
            <a:r>
              <a:rPr lang="en-CA" sz="2400" b="1">
                <a:solidFill>
                  <a:schemeClr val="bg1"/>
                </a:solidFill>
              </a:rPr>
              <a:t>+ SFC và phụ thuộc vào nồng độ của tổ hợp này.</a:t>
            </a:r>
            <a:endParaRPr lang="en-US" sz="2400" b="1">
              <a:solidFill>
                <a:schemeClr val="bg1"/>
              </a:solidFill>
            </a:endParaRPr>
          </a:p>
        </p:txBody>
      </p:sp>
      <p:sp>
        <p:nvSpPr>
          <p:cNvPr id="5" name="Rectangle 4"/>
          <p:cNvSpPr/>
          <p:nvPr/>
        </p:nvSpPr>
        <p:spPr>
          <a:xfrm>
            <a:off x="3670300" y="4391025"/>
            <a:ext cx="9144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200" b="1">
                <a:solidFill>
                  <a:schemeClr val="tx1"/>
                </a:solidFill>
              </a:rPr>
              <a:t>(Phức hợp I)</a:t>
            </a:r>
            <a:endParaRPr lang="en-CA" sz="1200" b="1">
              <a:solidFill>
                <a:schemeClr val="tx1"/>
              </a:solidFill>
            </a:endParaRPr>
          </a:p>
        </p:txBody>
      </p:sp>
      <p:sp>
        <p:nvSpPr>
          <p:cNvPr id="6" name="Rectangle 5"/>
          <p:cNvSpPr/>
          <p:nvPr/>
        </p:nvSpPr>
        <p:spPr>
          <a:xfrm>
            <a:off x="6794500" y="4341114"/>
            <a:ext cx="914400" cy="300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200" b="1">
                <a:solidFill>
                  <a:schemeClr val="tx1"/>
                </a:solidFill>
              </a:rPr>
              <a:t>(Phức hợp II)</a:t>
            </a:r>
            <a:endParaRPr lang="en-CA" sz="1200" b="1">
              <a:solidFill>
                <a:schemeClr val="tx1"/>
              </a:solidFill>
            </a:endParaRPr>
          </a:p>
        </p:txBody>
      </p:sp>
      <p:sp>
        <p:nvSpPr>
          <p:cNvPr id="7" name="Rectangle 6"/>
          <p:cNvSpPr/>
          <p:nvPr/>
        </p:nvSpPr>
        <p:spPr>
          <a:xfrm>
            <a:off x="3658616" y="6829426"/>
            <a:ext cx="990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200" b="1">
                <a:solidFill>
                  <a:schemeClr val="tx1"/>
                </a:solidFill>
              </a:rPr>
              <a:t>(Phức hợp III)</a:t>
            </a:r>
            <a:endParaRPr lang="en-CA" sz="1200" b="1">
              <a:solidFill>
                <a:schemeClr val="tx1"/>
              </a:solidFill>
            </a:endParaRPr>
          </a:p>
        </p:txBody>
      </p:sp>
      <p:sp>
        <p:nvSpPr>
          <p:cNvPr id="8" name="Rectangle 7"/>
          <p:cNvSpPr/>
          <p:nvPr/>
        </p:nvSpPr>
        <p:spPr>
          <a:xfrm>
            <a:off x="6727952" y="6829426"/>
            <a:ext cx="990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200" b="1">
                <a:solidFill>
                  <a:schemeClr val="tx1"/>
                </a:solidFill>
              </a:rPr>
              <a:t>(Phức hợp IV)</a:t>
            </a:r>
            <a:endParaRPr lang="en-CA" sz="1200" b="1">
              <a:solidFill>
                <a:schemeClr val="tx1"/>
              </a:solidFill>
            </a:endParaRPr>
          </a:p>
        </p:txBody>
      </p:sp>
      <p:sp>
        <p:nvSpPr>
          <p:cNvPr id="9" name="Rectangle 8"/>
          <p:cNvSpPr/>
          <p:nvPr/>
        </p:nvSpPr>
        <p:spPr>
          <a:xfrm>
            <a:off x="2222500" y="2213610"/>
            <a:ext cx="304800"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Biểu hiện tương đối</a:t>
            </a:r>
            <a:endParaRPr lang="en-CA" sz="700" b="1">
              <a:solidFill>
                <a:schemeClr val="tx1"/>
              </a:solidFill>
            </a:endParaRPr>
          </a:p>
        </p:txBody>
      </p:sp>
      <p:sp>
        <p:nvSpPr>
          <p:cNvPr id="10" name="Rectangle 9"/>
          <p:cNvSpPr/>
          <p:nvPr/>
        </p:nvSpPr>
        <p:spPr>
          <a:xfrm>
            <a:off x="5422900" y="2213610"/>
            <a:ext cx="291681"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Biểu hiện tương đối</a:t>
            </a:r>
            <a:endParaRPr lang="en-CA" sz="700" b="1">
              <a:solidFill>
                <a:schemeClr val="tx1"/>
              </a:solidFill>
            </a:endParaRPr>
          </a:p>
        </p:txBody>
      </p:sp>
      <p:sp>
        <p:nvSpPr>
          <p:cNvPr id="11" name="Rectangle 10"/>
          <p:cNvSpPr/>
          <p:nvPr/>
        </p:nvSpPr>
        <p:spPr>
          <a:xfrm>
            <a:off x="2235619" y="4736252"/>
            <a:ext cx="291681"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Biểu hiện tương đối</a:t>
            </a:r>
            <a:endParaRPr lang="en-CA" sz="700" b="1">
              <a:solidFill>
                <a:schemeClr val="tx1"/>
              </a:solidFill>
            </a:endParaRPr>
          </a:p>
        </p:txBody>
      </p:sp>
      <p:sp>
        <p:nvSpPr>
          <p:cNvPr id="12" name="Rectangle 11"/>
          <p:cNvSpPr/>
          <p:nvPr/>
        </p:nvSpPr>
        <p:spPr>
          <a:xfrm>
            <a:off x="5422899" y="4772025"/>
            <a:ext cx="291681"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Biểu hiện tương đối</a:t>
            </a:r>
            <a:endParaRPr lang="en-CA" sz="700" b="1">
              <a:solidFill>
                <a:schemeClr val="tx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052" y="211064"/>
            <a:ext cx="9948671" cy="7283196"/>
          </a:xfrm>
          <a:prstGeom prst="rect">
            <a:avLst/>
          </a:prstGeom>
        </p:spPr>
      </p:pic>
      <p:sp>
        <p:nvSpPr>
          <p:cNvPr id="3" name="Rectangle 2"/>
          <p:cNvSpPr/>
          <p:nvPr/>
        </p:nvSpPr>
        <p:spPr>
          <a:xfrm>
            <a:off x="434340" y="200025"/>
            <a:ext cx="88214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Nguyên Bào Sợi Ở Da Bình Thường – Tiêu Thụ Oxy</a:t>
            </a:r>
          </a:p>
        </p:txBody>
      </p:sp>
      <p:sp>
        <p:nvSpPr>
          <p:cNvPr id="4" name="Rectangle 3"/>
          <p:cNvSpPr/>
          <p:nvPr/>
        </p:nvSpPr>
        <p:spPr>
          <a:xfrm>
            <a:off x="568117" y="962025"/>
            <a:ext cx="9372502"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a:solidFill>
                  <a:schemeClr val="bg1"/>
                </a:solidFill>
              </a:rPr>
              <a:t>Mức độ tiêu thụ khí oxy đều tăng trong mọi điều kiện, nhiều nhất là dưới sự tác động của tổ hợp ALA + SFC</a:t>
            </a:r>
          </a:p>
        </p:txBody>
      </p:sp>
      <p:sp>
        <p:nvSpPr>
          <p:cNvPr id="5" name="Rectangle 4"/>
          <p:cNvSpPr/>
          <p:nvPr/>
        </p:nvSpPr>
        <p:spPr>
          <a:xfrm>
            <a:off x="2243967" y="2026183"/>
            <a:ext cx="304800" cy="17514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a:solidFill>
                  <a:schemeClr val="tx1"/>
                </a:solidFill>
              </a:rPr>
              <a:t>OCR (pmol/phút/2 x 10</a:t>
            </a:r>
            <a:r>
              <a:rPr lang="en-US" sz="1000" baseline="30000">
                <a:solidFill>
                  <a:schemeClr val="tx1"/>
                </a:solidFill>
              </a:rPr>
              <a:t>4</a:t>
            </a:r>
            <a:r>
              <a:rPr lang="en-US" sz="1000">
                <a:solidFill>
                  <a:schemeClr val="tx1"/>
                </a:solidFill>
              </a:rPr>
              <a:t> tế bào)</a:t>
            </a:r>
            <a:endParaRPr lang="en-CA" sz="400">
              <a:solidFill>
                <a:schemeClr val="tx1"/>
              </a:solidFill>
            </a:endParaRPr>
          </a:p>
        </p:txBody>
      </p:sp>
      <p:sp>
        <p:nvSpPr>
          <p:cNvPr id="6" name="Rectangle 5"/>
          <p:cNvSpPr/>
          <p:nvPr/>
        </p:nvSpPr>
        <p:spPr>
          <a:xfrm>
            <a:off x="2257570" y="3740942"/>
            <a:ext cx="304800" cy="17514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a:solidFill>
                  <a:schemeClr val="tx1"/>
                </a:solidFill>
              </a:rPr>
              <a:t>OCR (pmol/phút/2 x 10</a:t>
            </a:r>
            <a:r>
              <a:rPr lang="en-US" sz="1000" baseline="30000">
                <a:solidFill>
                  <a:schemeClr val="tx1"/>
                </a:solidFill>
              </a:rPr>
              <a:t>4</a:t>
            </a:r>
            <a:r>
              <a:rPr lang="en-US" sz="1000">
                <a:solidFill>
                  <a:schemeClr val="tx1"/>
                </a:solidFill>
              </a:rPr>
              <a:t> tế bào)</a:t>
            </a:r>
            <a:endParaRPr lang="en-CA" sz="400">
              <a:solidFill>
                <a:schemeClr val="tx1"/>
              </a:solidFill>
            </a:endParaRPr>
          </a:p>
        </p:txBody>
      </p:sp>
      <p:sp>
        <p:nvSpPr>
          <p:cNvPr id="7" name="Rectangle 6"/>
          <p:cNvSpPr/>
          <p:nvPr/>
        </p:nvSpPr>
        <p:spPr>
          <a:xfrm>
            <a:off x="2257570" y="5492399"/>
            <a:ext cx="304800" cy="17514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a:solidFill>
                  <a:schemeClr val="tx1"/>
                </a:solidFill>
              </a:rPr>
              <a:t>OCR (pmol/phút/2 x 10</a:t>
            </a:r>
            <a:r>
              <a:rPr lang="en-US" sz="1000" baseline="30000">
                <a:solidFill>
                  <a:schemeClr val="tx1"/>
                </a:solidFill>
              </a:rPr>
              <a:t>4</a:t>
            </a:r>
            <a:r>
              <a:rPr lang="en-US" sz="1000">
                <a:solidFill>
                  <a:schemeClr val="tx1"/>
                </a:solidFill>
              </a:rPr>
              <a:t> tế bào)</a:t>
            </a:r>
            <a:endParaRPr lang="en-CA" sz="400">
              <a:solidFill>
                <a:schemeClr val="tx1"/>
              </a:solidFill>
            </a:endParaRPr>
          </a:p>
        </p:txBody>
      </p:sp>
      <p:sp>
        <p:nvSpPr>
          <p:cNvPr id="8" name="Rectangle 7"/>
          <p:cNvSpPr/>
          <p:nvPr/>
        </p:nvSpPr>
        <p:spPr>
          <a:xfrm>
            <a:off x="4263768" y="3803605"/>
            <a:ext cx="990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a:solidFill>
                  <a:schemeClr val="tx1"/>
                </a:solidFill>
              </a:rPr>
              <a:t>Thời gian (phút)</a:t>
            </a:r>
            <a:endParaRPr lang="en-CA" sz="1100">
              <a:solidFill>
                <a:schemeClr val="tx1"/>
              </a:solidFill>
            </a:endParaRPr>
          </a:p>
        </p:txBody>
      </p:sp>
      <p:sp>
        <p:nvSpPr>
          <p:cNvPr id="9" name="Rectangle 8"/>
          <p:cNvSpPr/>
          <p:nvPr/>
        </p:nvSpPr>
        <p:spPr>
          <a:xfrm>
            <a:off x="4279900" y="5446800"/>
            <a:ext cx="990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a:solidFill>
                  <a:schemeClr val="tx1"/>
                </a:solidFill>
              </a:rPr>
              <a:t>Thời gian (phút)</a:t>
            </a:r>
            <a:endParaRPr lang="en-CA" sz="1100">
              <a:solidFill>
                <a:schemeClr val="tx1"/>
              </a:solidFill>
            </a:endParaRPr>
          </a:p>
        </p:txBody>
      </p:sp>
      <p:sp>
        <p:nvSpPr>
          <p:cNvPr id="10" name="Rectangle 9"/>
          <p:cNvSpPr/>
          <p:nvPr/>
        </p:nvSpPr>
        <p:spPr>
          <a:xfrm>
            <a:off x="4349776" y="7334250"/>
            <a:ext cx="990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a:solidFill>
                  <a:schemeClr val="tx1"/>
                </a:solidFill>
              </a:rPr>
              <a:t>Thời gian (phút)</a:t>
            </a:r>
            <a:endParaRPr lang="en-CA" sz="1100">
              <a:solidFill>
                <a:schemeClr val="tx1"/>
              </a:solidFill>
            </a:endParaRPr>
          </a:p>
        </p:txBody>
      </p:sp>
      <p:sp>
        <p:nvSpPr>
          <p:cNvPr id="11" name="Rectangle 10"/>
          <p:cNvSpPr/>
          <p:nvPr/>
        </p:nvSpPr>
        <p:spPr>
          <a:xfrm>
            <a:off x="6426000" y="2721600"/>
            <a:ext cx="1219200" cy="187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a:solidFill>
                  <a:schemeClr val="tx1"/>
                </a:solidFill>
              </a:rPr>
              <a:t>Độ tiêu thụ oxy tối đa</a:t>
            </a:r>
            <a:endParaRPr lang="en-CA" sz="1000">
              <a:solidFill>
                <a:schemeClr val="tx1"/>
              </a:solidFill>
            </a:endParaRPr>
          </a:p>
        </p:txBody>
      </p:sp>
      <p:sp>
        <p:nvSpPr>
          <p:cNvPr id="12" name="Rectangle 11"/>
          <p:cNvSpPr/>
          <p:nvPr/>
        </p:nvSpPr>
        <p:spPr>
          <a:xfrm>
            <a:off x="8018832" y="2276837"/>
            <a:ext cx="833068" cy="187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a:solidFill>
                  <a:schemeClr val="tx1"/>
                </a:solidFill>
                <a:latin typeface="Times New Roman" panose="02020603050405020304" pitchFamily="18" charset="0"/>
                <a:cs typeface="Times New Roman" panose="02020603050405020304" pitchFamily="18" charset="0"/>
              </a:rPr>
              <a:t>Kiểm soát</a:t>
            </a:r>
            <a:endParaRPr lang="en-CA" sz="1400">
              <a:solidFill>
                <a:schemeClr val="tx1"/>
              </a:solidFill>
              <a:latin typeface="Times New Roman" panose="02020603050405020304" pitchFamily="18" charset="0"/>
              <a:cs typeface="Times New Roman" panose="02020603050405020304" pitchFamily="18" charset="0"/>
            </a:endParaRPr>
          </a:p>
        </p:txBody>
      </p:sp>
      <p:sp>
        <p:nvSpPr>
          <p:cNvPr id="13" name="Rectangle 12"/>
          <p:cNvSpPr/>
          <p:nvPr/>
        </p:nvSpPr>
        <p:spPr>
          <a:xfrm>
            <a:off x="8050582" y="3933825"/>
            <a:ext cx="953718" cy="187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a:solidFill>
                  <a:schemeClr val="tx1"/>
                </a:solidFill>
                <a:latin typeface="Times New Roman" panose="02020603050405020304" pitchFamily="18" charset="0"/>
                <a:cs typeface="Times New Roman" panose="02020603050405020304" pitchFamily="18" charset="0"/>
              </a:rPr>
              <a:t>Kiểm soát</a:t>
            </a:r>
            <a:endParaRPr lang="en-CA" sz="1400">
              <a:solidFill>
                <a:schemeClr val="tx1"/>
              </a:solidFill>
              <a:latin typeface="Times New Roman" panose="02020603050405020304" pitchFamily="18" charset="0"/>
              <a:cs typeface="Times New Roman" panose="02020603050405020304" pitchFamily="18" charset="0"/>
            </a:endParaRPr>
          </a:p>
        </p:txBody>
      </p:sp>
      <p:sp>
        <p:nvSpPr>
          <p:cNvPr id="14" name="Rectangle 13"/>
          <p:cNvSpPr/>
          <p:nvPr/>
        </p:nvSpPr>
        <p:spPr>
          <a:xfrm>
            <a:off x="8018832" y="5821200"/>
            <a:ext cx="833068" cy="159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US" sz="1400">
                <a:solidFill>
                  <a:schemeClr val="tx1"/>
                </a:solidFill>
                <a:latin typeface="Times New Roman" panose="02020603050405020304" pitchFamily="18" charset="0"/>
                <a:cs typeface="Times New Roman" panose="02020603050405020304" pitchFamily="18" charset="0"/>
              </a:rPr>
              <a:t>Kiểm soát</a:t>
            </a:r>
            <a:endParaRPr lang="en-CA" sz="14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18903" cy="7200900"/>
          </a:xfrm>
          <a:prstGeom prst="rect">
            <a:avLst/>
          </a:prstGeom>
        </p:spPr>
      </p:pic>
      <p:sp>
        <p:nvSpPr>
          <p:cNvPr id="3" name="Rectangle 2"/>
          <p:cNvSpPr/>
          <p:nvPr/>
        </p:nvSpPr>
        <p:spPr>
          <a:xfrm>
            <a:off x="434340" y="200025"/>
            <a:ext cx="9331960"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Nguyên Bào Sợi Trên Da – Mức Tiêu Thụ Oxy Và Sản Xuất ATP</a:t>
            </a:r>
          </a:p>
        </p:txBody>
      </p:sp>
      <p:sp>
        <p:nvSpPr>
          <p:cNvPr id="4" name="Rectangle 3"/>
          <p:cNvSpPr/>
          <p:nvPr/>
        </p:nvSpPr>
        <p:spPr>
          <a:xfrm>
            <a:off x="580741" y="885825"/>
            <a:ext cx="9372502"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a:solidFill>
                  <a:schemeClr val="bg1"/>
                </a:solidFill>
              </a:rPr>
              <a:t>Mức độ tiêu thụ khí oxy của ty thể và lượng ATP sản xuất đều tăng, đặc biệt là dưới tác động của tổ hợp ALA + SFC (200 / 100 µM)</a:t>
            </a:r>
          </a:p>
        </p:txBody>
      </p:sp>
      <p:sp>
        <p:nvSpPr>
          <p:cNvPr id="5" name="Rectangle 4"/>
          <p:cNvSpPr/>
          <p:nvPr/>
        </p:nvSpPr>
        <p:spPr>
          <a:xfrm>
            <a:off x="571006" y="1647825"/>
            <a:ext cx="5156693"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Ảnh hưởng trên mức độ tiêu thụ khí oxy của ty thể ở tế bào bình thường (viết tắt MRR)</a:t>
            </a:r>
            <a:endParaRPr lang="en-CA" b="1">
              <a:solidFill>
                <a:schemeClr val="tx1"/>
              </a:solidFill>
            </a:endParaRPr>
          </a:p>
        </p:txBody>
      </p:sp>
      <p:sp>
        <p:nvSpPr>
          <p:cNvPr id="6" name="Rectangle 5"/>
          <p:cNvSpPr/>
          <p:nvPr/>
        </p:nvSpPr>
        <p:spPr>
          <a:xfrm>
            <a:off x="5898845" y="1647825"/>
            <a:ext cx="441960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b="1">
                <a:solidFill>
                  <a:schemeClr val="tx1"/>
                </a:solidFill>
              </a:rPr>
              <a:t>Ảnh hưởng trên khả năng sản xuất ATP của tế bào bình thường</a:t>
            </a:r>
            <a:endParaRPr lang="en-CA" b="1">
              <a:solidFill>
                <a:schemeClr val="tx1"/>
              </a:solidFill>
            </a:endParaRPr>
          </a:p>
        </p:txBody>
      </p:sp>
      <p:sp>
        <p:nvSpPr>
          <p:cNvPr id="7" name="Rectangle 6"/>
          <p:cNvSpPr/>
          <p:nvPr/>
        </p:nvSpPr>
        <p:spPr>
          <a:xfrm>
            <a:off x="504000" y="2257425"/>
            <a:ext cx="534845" cy="304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b="1">
                <a:solidFill>
                  <a:schemeClr val="tx1"/>
                </a:solidFill>
              </a:rPr>
              <a:t>MRR</a:t>
            </a:r>
          </a:p>
          <a:p>
            <a:pPr algn="ctr"/>
            <a:r>
              <a:rPr lang="en-US" b="1">
                <a:solidFill>
                  <a:schemeClr val="tx1"/>
                </a:solidFill>
              </a:rPr>
              <a:t>(tỷ lệ % so với mẫu kiểm soát)</a:t>
            </a:r>
            <a:endParaRPr lang="en-CA" sz="1000" b="1">
              <a:solidFill>
                <a:schemeClr val="tx1"/>
              </a:solidFill>
            </a:endParaRPr>
          </a:p>
        </p:txBody>
      </p:sp>
      <p:sp>
        <p:nvSpPr>
          <p:cNvPr id="8" name="Rectangle 7"/>
          <p:cNvSpPr/>
          <p:nvPr/>
        </p:nvSpPr>
        <p:spPr>
          <a:xfrm>
            <a:off x="5364000" y="2409825"/>
            <a:ext cx="534845" cy="304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b="1">
                <a:solidFill>
                  <a:schemeClr val="tx1"/>
                </a:solidFill>
              </a:rPr>
              <a:t>Sản lượng ATP</a:t>
            </a:r>
          </a:p>
          <a:p>
            <a:pPr algn="ctr"/>
            <a:r>
              <a:rPr lang="en-US" b="1">
                <a:solidFill>
                  <a:schemeClr val="tx1"/>
                </a:solidFill>
              </a:rPr>
              <a:t>(tỷ lệ % so với mẫu kiểm soát)</a:t>
            </a:r>
            <a:endParaRPr lang="en-CA" sz="1000" b="1">
              <a:solidFill>
                <a:schemeClr val="tx1"/>
              </a:solidFill>
            </a:endParaRPr>
          </a:p>
        </p:txBody>
      </p:sp>
      <p:sp>
        <p:nvSpPr>
          <p:cNvPr id="10" name="Rectangle 9"/>
          <p:cNvSpPr/>
          <p:nvPr/>
        </p:nvSpPr>
        <p:spPr>
          <a:xfrm>
            <a:off x="2070100" y="6219825"/>
            <a:ext cx="3356078"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100" b="1">
                <a:solidFill>
                  <a:schemeClr val="tx1"/>
                </a:solidFill>
              </a:rPr>
              <a:t>MRR: maximum respiration rate = mức độ hô hấp tối đa</a:t>
            </a:r>
            <a:endParaRPr lang="en-CA" sz="1100" b="1">
              <a:solidFill>
                <a:schemeClr val="tx1"/>
              </a:solidFill>
            </a:endParaRPr>
          </a:p>
        </p:txBody>
      </p:sp>
      <p:sp>
        <p:nvSpPr>
          <p:cNvPr id="11" name="Rectangle 10"/>
          <p:cNvSpPr/>
          <p:nvPr/>
        </p:nvSpPr>
        <p:spPr>
          <a:xfrm>
            <a:off x="746022" y="6448425"/>
            <a:ext cx="4928094"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US" sz="1400" b="1">
                <a:solidFill>
                  <a:schemeClr val="tx1"/>
                </a:solidFill>
              </a:rPr>
              <a:t>Mức độ tiêu thụ khí oxy và sản lượng ATP của tế bào đều tăng dưới tác động của ALA và SFC. Những ảnh hưởng này rõ ràng nhất ở hàm lượng ALA / SFC (200/100µM)</a:t>
            </a:r>
            <a:endParaRPr lang="en-CA" sz="1400" b="1">
              <a:solidFill>
                <a:schemeClr val="tx1"/>
              </a:solidFill>
            </a:endParaRPr>
          </a:p>
        </p:txBody>
      </p:sp>
      <p:sp>
        <p:nvSpPr>
          <p:cNvPr id="12" name="Rectangle 11"/>
          <p:cNvSpPr/>
          <p:nvPr/>
        </p:nvSpPr>
        <p:spPr>
          <a:xfrm>
            <a:off x="5617452" y="6448426"/>
            <a:ext cx="4928094" cy="8942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US" sz="1400" b="1">
                <a:solidFill>
                  <a:schemeClr val="tx1"/>
                </a:solidFill>
              </a:rPr>
              <a:t>Sản lượng ATP của tế bào không tăng nhiều nếu như chỉ có sự tác động của SFC. Tuy nhiên, sản lượng này sẽ tăng rất nhiều dưới sự ảnh hưởng của tổ hợp ALA / SFC (200/100µM).</a:t>
            </a:r>
          </a:p>
          <a:p>
            <a:r>
              <a:rPr lang="en-US" sz="1200">
                <a:solidFill>
                  <a:schemeClr val="tx1"/>
                </a:solidFill>
              </a:rPr>
              <a:t>		Shimura M et al., Sci Rep. 2019; 9:10549</a:t>
            </a:r>
            <a:endParaRPr lang="en-CA" sz="1200">
              <a:solidFill>
                <a:schemeClr val="tx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141732"/>
            <a:ext cx="9582911" cy="7324344"/>
          </a:xfrm>
          <a:prstGeom prst="rect">
            <a:avLst/>
          </a:prstGeom>
        </p:spPr>
      </p:pic>
      <p:sp>
        <p:nvSpPr>
          <p:cNvPr id="3" name="Rectangle 2"/>
          <p:cNvSpPr/>
          <p:nvPr/>
        </p:nvSpPr>
        <p:spPr>
          <a:xfrm>
            <a:off x="434340" y="200025"/>
            <a:ext cx="9331960"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Mẫu Tế Bào Từ Bệnh Nhân – Biểu Hiện Protein</a:t>
            </a:r>
          </a:p>
        </p:txBody>
      </p:sp>
      <p:sp>
        <p:nvSpPr>
          <p:cNvPr id="4" name="Rectangle 3"/>
          <p:cNvSpPr/>
          <p:nvPr/>
        </p:nvSpPr>
        <p:spPr>
          <a:xfrm>
            <a:off x="580741" y="821665"/>
            <a:ext cx="9370800" cy="655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a:solidFill>
                  <a:schemeClr val="bg1"/>
                </a:solidFill>
              </a:rPr>
              <a:t>ALA + SFC đồng thời thúc đẩy biểu hiện protein liên quan đến chuỗi hô hấp trên những tế bào mẫu thu được từ bệnh nhân.</a:t>
            </a:r>
          </a:p>
        </p:txBody>
      </p:sp>
      <p:sp>
        <p:nvSpPr>
          <p:cNvPr id="5" name="Rectangle 4"/>
          <p:cNvSpPr/>
          <p:nvPr/>
        </p:nvSpPr>
        <p:spPr>
          <a:xfrm>
            <a:off x="7785100" y="3803904"/>
            <a:ext cx="25908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US" sz="1600" b="1">
                <a:solidFill>
                  <a:schemeClr val="tx1"/>
                </a:solidFill>
              </a:rPr>
              <a:t>Complex I = Phức hợp I</a:t>
            </a:r>
          </a:p>
          <a:p>
            <a:pPr marL="285750" indent="-285750">
              <a:buFont typeface="Arial" panose="020B0604020202020204" pitchFamily="34" charset="0"/>
              <a:buChar char="•"/>
            </a:pPr>
            <a:r>
              <a:rPr lang="en-US" sz="1600" b="1">
                <a:solidFill>
                  <a:schemeClr val="tx1"/>
                </a:solidFill>
              </a:rPr>
              <a:t>Complex II = Phức hợp II</a:t>
            </a:r>
          </a:p>
          <a:p>
            <a:pPr marL="285750" indent="-285750">
              <a:buFont typeface="Arial" panose="020B0604020202020204" pitchFamily="34" charset="0"/>
              <a:buChar char="•"/>
            </a:pPr>
            <a:r>
              <a:rPr lang="en-US" sz="1600" b="1">
                <a:solidFill>
                  <a:schemeClr val="tx1"/>
                </a:solidFill>
              </a:rPr>
              <a:t>Complex III = Phức hợp III</a:t>
            </a:r>
          </a:p>
          <a:p>
            <a:pPr marL="285750" indent="-285750">
              <a:buFont typeface="Arial" panose="020B0604020202020204" pitchFamily="34" charset="0"/>
              <a:buChar char="•"/>
            </a:pPr>
            <a:r>
              <a:rPr lang="en-US" sz="1600" b="1">
                <a:solidFill>
                  <a:schemeClr val="tx1"/>
                </a:solidFill>
              </a:rPr>
              <a:t>Complex IV = Phức hợp IV</a:t>
            </a:r>
          </a:p>
          <a:p>
            <a:pPr marL="285750" indent="-285750">
              <a:buFont typeface="Arial" panose="020B0604020202020204" pitchFamily="34" charset="0"/>
              <a:buChar char="•"/>
            </a:pPr>
            <a:r>
              <a:rPr lang="el-GR" sz="1600" b="1">
                <a:solidFill>
                  <a:schemeClr val="tx1"/>
                </a:solidFill>
              </a:rPr>
              <a:t>β</a:t>
            </a:r>
            <a:r>
              <a:rPr lang="en-US" sz="1600" b="1">
                <a:solidFill>
                  <a:schemeClr val="tx1"/>
                </a:solidFill>
              </a:rPr>
              <a:t>-Actin = Beta-actin</a:t>
            </a:r>
            <a:endParaRPr lang="en-CA" sz="1600" b="1">
              <a:solidFill>
                <a:schemeClr val="tx1"/>
              </a:solidFill>
            </a:endParaRPr>
          </a:p>
        </p:txBody>
      </p:sp>
      <p:sp>
        <p:nvSpPr>
          <p:cNvPr id="6" name="Rectangle 5"/>
          <p:cNvSpPr/>
          <p:nvPr/>
        </p:nvSpPr>
        <p:spPr>
          <a:xfrm>
            <a:off x="434340" y="6905625"/>
            <a:ext cx="9789159" cy="5690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UQCRC2 (Phức hợp III), MTCO1 (Phức hợp IV) đều được cải thiện trong tất cả bệnh nhân (8/8). NDUFB8 (Phức hợp I) được cải thiện trong 5/8 trường hợp, và SDHB (Phức hợp II) được cải thiện trong 2/8 trường hợp.</a:t>
            </a:r>
            <a:r>
              <a:rPr lang="en-CA" sz="1400">
                <a:solidFill>
                  <a:schemeClr val="tx1"/>
                </a:solidFill>
              </a:rPr>
              <a:t> </a:t>
            </a:r>
            <a:r>
              <a:rPr lang="en-CA" sz="1400" i="1">
                <a:solidFill>
                  <a:schemeClr val="tx1"/>
                </a:solidFill>
              </a:rPr>
              <a:t>(Shimura M et al., Sci Rep. 2019; 9: 10549)</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09728"/>
            <a:ext cx="10172699" cy="7351776"/>
          </a:xfrm>
          <a:prstGeom prst="rect">
            <a:avLst/>
          </a:prstGeom>
        </p:spPr>
      </p:pic>
      <p:sp>
        <p:nvSpPr>
          <p:cNvPr id="4" name="Rectangle 3"/>
          <p:cNvSpPr/>
          <p:nvPr/>
        </p:nvSpPr>
        <p:spPr>
          <a:xfrm>
            <a:off x="434340" y="123825"/>
            <a:ext cx="9865360" cy="685799"/>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Mẫu Tế Bào Từ Bệnh Nhân – Mức Độ Tiêu Thụ Oxy, Sản Lượng ATP</a:t>
            </a:r>
          </a:p>
        </p:txBody>
      </p:sp>
      <p:sp>
        <p:nvSpPr>
          <p:cNvPr id="5" name="Rectangle 4"/>
          <p:cNvSpPr/>
          <p:nvPr/>
        </p:nvSpPr>
        <p:spPr>
          <a:xfrm>
            <a:off x="580741" y="821665"/>
            <a:ext cx="9370800" cy="50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r>
              <a:rPr lang="en-US" b="1">
                <a:solidFill>
                  <a:schemeClr val="bg1"/>
                </a:solidFill>
              </a:rPr>
              <a:t>ALA + SFC cải thiện mức độ tiêu thụ khí oxy và sản lượng ATP trên mẫu tế bào từ các bệnh nhân</a:t>
            </a:r>
          </a:p>
        </p:txBody>
      </p:sp>
      <p:sp>
        <p:nvSpPr>
          <p:cNvPr id="6" name="Rectangle 5"/>
          <p:cNvSpPr/>
          <p:nvPr/>
        </p:nvSpPr>
        <p:spPr>
          <a:xfrm>
            <a:off x="434340" y="1800225"/>
            <a:ext cx="1566100"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b="1">
                <a:solidFill>
                  <a:schemeClr val="tx1"/>
                </a:solidFill>
              </a:rPr>
              <a:t>Mức độ hô hấp khí oxy tối đa</a:t>
            </a:r>
          </a:p>
          <a:p>
            <a:pPr algn="ctr"/>
            <a:r>
              <a:rPr lang="en-US" sz="1600" b="1">
                <a:solidFill>
                  <a:schemeClr val="tx1"/>
                </a:solidFill>
              </a:rPr>
              <a:t>(tỷ lệ % so với mẫu kiểm soát)</a:t>
            </a:r>
            <a:endParaRPr lang="en-CA" sz="900" b="1">
              <a:solidFill>
                <a:schemeClr val="tx1"/>
              </a:solidFill>
            </a:endParaRPr>
          </a:p>
        </p:txBody>
      </p:sp>
      <p:sp>
        <p:nvSpPr>
          <p:cNvPr id="7" name="Rectangle 6"/>
          <p:cNvSpPr/>
          <p:nvPr/>
        </p:nvSpPr>
        <p:spPr>
          <a:xfrm>
            <a:off x="462512" y="4238625"/>
            <a:ext cx="1566100" cy="167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b="1">
                <a:solidFill>
                  <a:schemeClr val="tx1"/>
                </a:solidFill>
              </a:rPr>
              <a:t>Sản lượng ATP của tế bào</a:t>
            </a:r>
          </a:p>
          <a:p>
            <a:pPr algn="ctr"/>
            <a:r>
              <a:rPr lang="en-US" sz="1600" b="1">
                <a:solidFill>
                  <a:schemeClr val="tx1"/>
                </a:solidFill>
              </a:rPr>
              <a:t>(tỷ lệ % so với mẫu kiểm soát)</a:t>
            </a:r>
            <a:endParaRPr lang="en-CA" sz="900" b="1">
              <a:solidFill>
                <a:schemeClr val="tx1"/>
              </a:solidFill>
            </a:endParaRPr>
          </a:p>
        </p:txBody>
      </p:sp>
      <p:sp>
        <p:nvSpPr>
          <p:cNvPr id="8" name="Rectangle 7"/>
          <p:cNvSpPr/>
          <p:nvPr/>
        </p:nvSpPr>
        <p:spPr>
          <a:xfrm>
            <a:off x="6565900" y="4086225"/>
            <a:ext cx="3810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a:solidFill>
                  <a:schemeClr val="tx1"/>
                </a:solidFill>
              </a:rPr>
              <a:t>* P &lt; 0.05, ** P &lt; 0.01 vs. Kiểm soát (thử nghiệm Dunnett)</a:t>
            </a:r>
            <a:endParaRPr lang="en-CA" sz="600">
              <a:solidFill>
                <a:schemeClr val="tx1"/>
              </a:solidFill>
            </a:endParaRPr>
          </a:p>
        </p:txBody>
      </p:sp>
      <p:sp>
        <p:nvSpPr>
          <p:cNvPr id="9" name="Rectangle 8"/>
          <p:cNvSpPr/>
          <p:nvPr/>
        </p:nvSpPr>
        <p:spPr>
          <a:xfrm>
            <a:off x="434340" y="6840000"/>
            <a:ext cx="9865360" cy="599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Những mẫu tế bào được nuôi trong môi trường tổ hợp ALA + SFC cho thấy mức độ hô hấp oxy tối đa tăng đáng kể trên tất cả các mẫu. Sản lượng ATP được tăng cường đáng kể trong 7/8 mẫu tế bào. </a:t>
            </a:r>
            <a:r>
              <a:rPr lang="en-CA" sz="1400" i="1">
                <a:solidFill>
                  <a:schemeClr val="tx1"/>
                </a:solidFill>
              </a:rPr>
              <a:t>(Shimura M et al., Sci Rep. 2019; 9: 10549)</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587483" cy="7100316"/>
          </a:xfrm>
          <a:prstGeom prst="rect">
            <a:avLst/>
          </a:prstGeom>
        </p:spPr>
      </p:pic>
      <p:sp>
        <p:nvSpPr>
          <p:cNvPr id="3" name="Rectangle 2"/>
          <p:cNvSpPr/>
          <p:nvPr/>
        </p:nvSpPr>
        <p:spPr>
          <a:xfrm>
            <a:off x="434340" y="200025"/>
            <a:ext cx="8821472"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Nguyên Bào Sợi Ở Da Bình Thường – Biểu Hiện HO-1</a:t>
            </a:r>
          </a:p>
        </p:txBody>
      </p:sp>
      <p:sp>
        <p:nvSpPr>
          <p:cNvPr id="4" name="Rectangle 3"/>
          <p:cNvSpPr/>
          <p:nvPr/>
        </p:nvSpPr>
        <p:spPr>
          <a:xfrm>
            <a:off x="434340" y="962025"/>
            <a:ext cx="369316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2"/>
                </a:solidFill>
              </a:rPr>
              <a:t>Những sản phẩm của quá trình phân hủy Heme như CO, Bilirubin có tác dụng chống oxy hóa và chống viêm.</a:t>
            </a:r>
            <a:endParaRPr lang="en-CA" i="1">
              <a:solidFill>
                <a:schemeClr val="tx2"/>
              </a:solidFill>
            </a:endParaRPr>
          </a:p>
        </p:txBody>
      </p:sp>
      <p:sp>
        <p:nvSpPr>
          <p:cNvPr id="5" name="Rectangle 4"/>
          <p:cNvSpPr/>
          <p:nvPr/>
        </p:nvSpPr>
        <p:spPr>
          <a:xfrm>
            <a:off x="5224922" y="827079"/>
            <a:ext cx="4617578" cy="6095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r>
              <a:rPr lang="en-US" b="1">
                <a:solidFill>
                  <a:schemeClr val="bg1"/>
                </a:solidFill>
              </a:rPr>
              <a:t>Biểu hiện HO-1 được cải thiện bởi tổ hợp ALA+SFC phụ thuộc vào nồng độ của tổ hợp này</a:t>
            </a:r>
          </a:p>
        </p:txBody>
      </p:sp>
      <p:sp>
        <p:nvSpPr>
          <p:cNvPr id="6" name="Rectangle 5"/>
          <p:cNvSpPr/>
          <p:nvPr/>
        </p:nvSpPr>
        <p:spPr>
          <a:xfrm>
            <a:off x="5194301" y="3781425"/>
            <a:ext cx="504000" cy="152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HO-1</a:t>
            </a:r>
          </a:p>
          <a:p>
            <a:pPr algn="ctr"/>
            <a:r>
              <a:rPr lang="en-US" sz="1200" b="1">
                <a:solidFill>
                  <a:schemeClr val="tx1"/>
                </a:solidFill>
              </a:rPr>
              <a:t>(Biểu hiện tương đối)</a:t>
            </a:r>
            <a:endParaRPr lang="en-CA" sz="1200" b="1">
              <a:solidFill>
                <a:schemeClr val="tx1"/>
              </a:solidFill>
            </a:endParaRPr>
          </a:p>
        </p:txBody>
      </p:sp>
      <p:sp>
        <p:nvSpPr>
          <p:cNvPr id="7" name="Rectangle 6"/>
          <p:cNvSpPr/>
          <p:nvPr/>
        </p:nvSpPr>
        <p:spPr>
          <a:xfrm>
            <a:off x="2070100" y="5915025"/>
            <a:ext cx="1524000" cy="609600"/>
          </a:xfrm>
          <a:prstGeom prst="rect">
            <a:avLst/>
          </a:prstGeom>
          <a:solidFill>
            <a:srgbClr val="E3D3D7"/>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b="1">
                <a:solidFill>
                  <a:schemeClr val="tx1"/>
                </a:solidFill>
              </a:rPr>
              <a:t>Stress Oxy hóa</a:t>
            </a:r>
          </a:p>
          <a:p>
            <a:pPr algn="ctr"/>
            <a:r>
              <a:rPr lang="en-US" sz="1600" b="1">
                <a:solidFill>
                  <a:schemeClr val="tx1"/>
                </a:solidFill>
              </a:rPr>
              <a:t>Viêm nhiễm</a:t>
            </a:r>
            <a:endParaRPr lang="en-CA" sz="1600" b="1">
              <a:solidFill>
                <a:schemeClr val="tx1"/>
              </a:solidFill>
            </a:endParaRPr>
          </a:p>
        </p:txBody>
      </p:sp>
      <p:sp>
        <p:nvSpPr>
          <p:cNvPr id="8" name="Rectangle 7"/>
          <p:cNvSpPr/>
          <p:nvPr/>
        </p:nvSpPr>
        <p:spPr>
          <a:xfrm>
            <a:off x="5107011" y="6143625"/>
            <a:ext cx="4914812"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1600" b="1">
                <a:solidFill>
                  <a:schemeClr val="tx1"/>
                </a:solidFill>
              </a:rPr>
              <a:t>Biểu hiện HO-1 của nguyên bào sợi trên da bình thường được cải thiện dưới tác động của môi trường ALA + SFC.</a:t>
            </a:r>
            <a:endParaRPr lang="en-CA" sz="1600" i="1">
              <a:solidFill>
                <a:schemeClr val="tx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8912" y="214884"/>
            <a:ext cx="9514331" cy="7095744"/>
          </a:xfrm>
          <a:prstGeom prst="rect">
            <a:avLst/>
          </a:prstGeom>
        </p:spPr>
      </p:pic>
      <p:sp>
        <p:nvSpPr>
          <p:cNvPr id="3" name="Rectangle 2"/>
          <p:cNvSpPr/>
          <p:nvPr/>
        </p:nvSpPr>
        <p:spPr>
          <a:xfrm>
            <a:off x="434340" y="200025"/>
            <a:ext cx="7579360"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Mẫu Tế Bào Từ Bệnh Nhân – Biểu Hiện HO-1</a:t>
            </a:r>
          </a:p>
        </p:txBody>
      </p:sp>
      <p:sp>
        <p:nvSpPr>
          <p:cNvPr id="4" name="Rectangle 3"/>
          <p:cNvSpPr/>
          <p:nvPr/>
        </p:nvSpPr>
        <p:spPr>
          <a:xfrm>
            <a:off x="580741" y="885825"/>
            <a:ext cx="9370800" cy="76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r>
              <a:rPr lang="en-US" sz="2000" b="1">
                <a:solidFill>
                  <a:schemeClr val="bg1"/>
                </a:solidFill>
              </a:rPr>
              <a:t>Biểu hiện của protein HO-1 trong mẫu tế bào từ bệnh nhân được cải thiện dưới tác động của tổ hợp ALA + SFC.</a:t>
            </a:r>
          </a:p>
        </p:txBody>
      </p:sp>
      <p:sp>
        <p:nvSpPr>
          <p:cNvPr id="5" name="Rectangle 4"/>
          <p:cNvSpPr/>
          <p:nvPr/>
        </p:nvSpPr>
        <p:spPr>
          <a:xfrm>
            <a:off x="1003300" y="6296025"/>
            <a:ext cx="9067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2000" b="1">
                <a:solidFill>
                  <a:schemeClr val="tx1"/>
                </a:solidFill>
              </a:rPr>
              <a:t>Những cải thiện trong biểu hiện của protein HO-1 đã được xác nhận trên tất cả những mẫu tế bào từ bệnh nhân. Mức độ ảnh hưởng của tổ hợp ALA + SFC phụ thuộc rất nhiều vào nồng độ của tổ hợp này.</a:t>
            </a:r>
            <a:endParaRPr lang="en-CA" sz="2000" i="1">
              <a:solidFill>
                <a:schemeClr val="tx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660635" cy="7251192"/>
          </a:xfrm>
          <a:prstGeom prst="rect">
            <a:avLst/>
          </a:prstGeom>
        </p:spPr>
      </p:pic>
      <p:sp>
        <p:nvSpPr>
          <p:cNvPr id="3" name="Rectangle 2"/>
          <p:cNvSpPr/>
          <p:nvPr/>
        </p:nvSpPr>
        <p:spPr>
          <a:xfrm>
            <a:off x="434340" y="200025"/>
            <a:ext cx="8112760" cy="60960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r>
              <a:rPr lang="en-CA" sz="2000" b="1">
                <a:solidFill>
                  <a:schemeClr val="bg1"/>
                </a:solidFill>
              </a:rPr>
              <a:t>Tác Động Của 5-ALA Trên Quá Trình Tổng Hợp Sinh Học Của Ty Thể</a:t>
            </a:r>
          </a:p>
        </p:txBody>
      </p:sp>
      <p:sp>
        <p:nvSpPr>
          <p:cNvPr id="4" name="Rectangle 3"/>
          <p:cNvSpPr/>
          <p:nvPr/>
        </p:nvSpPr>
        <p:spPr>
          <a:xfrm>
            <a:off x="580741" y="885825"/>
            <a:ext cx="93708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2000" b="1">
                <a:solidFill>
                  <a:schemeClr val="bg1"/>
                </a:solidFill>
              </a:rPr>
              <a:t>Tăng cường số lượng bản sao DNA ty thể trong mẫu tế bào từ bệnh nhân với tổ hợp ALA + SFC</a:t>
            </a:r>
          </a:p>
        </p:txBody>
      </p:sp>
      <p:sp>
        <p:nvSpPr>
          <p:cNvPr id="5" name="Rectangle 4"/>
          <p:cNvSpPr/>
          <p:nvPr/>
        </p:nvSpPr>
        <p:spPr>
          <a:xfrm>
            <a:off x="2719863" y="2050921"/>
            <a:ext cx="19050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a:solidFill>
                  <a:schemeClr val="tx1"/>
                </a:solidFill>
              </a:rPr>
              <a:t>Tổng hợp sinh học của ty thể</a:t>
            </a:r>
          </a:p>
        </p:txBody>
      </p:sp>
      <p:sp>
        <p:nvSpPr>
          <p:cNvPr id="6" name="Rectangle 5"/>
          <p:cNvSpPr/>
          <p:nvPr/>
        </p:nvSpPr>
        <p:spPr>
          <a:xfrm>
            <a:off x="1003300" y="6372225"/>
            <a:ext cx="533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a:solidFill>
                  <a:schemeClr val="tx1"/>
                </a:solidFill>
              </a:rPr>
              <a:t>Chuột</a:t>
            </a:r>
          </a:p>
        </p:txBody>
      </p:sp>
      <p:sp>
        <p:nvSpPr>
          <p:cNvPr id="7" name="Rectangle 6"/>
          <p:cNvSpPr/>
          <p:nvPr/>
        </p:nvSpPr>
        <p:spPr>
          <a:xfrm>
            <a:off x="2034063" y="5457825"/>
            <a:ext cx="1371600"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CA" sz="1100">
                <a:solidFill>
                  <a:schemeClr val="tx1"/>
                </a:solidFill>
              </a:rPr>
              <a:t>Hình ảnh từ kính hiển vi</a:t>
            </a:r>
          </a:p>
        </p:txBody>
      </p:sp>
      <p:sp>
        <p:nvSpPr>
          <p:cNvPr id="8" name="Rectangle 7"/>
          <p:cNvSpPr/>
          <p:nvPr/>
        </p:nvSpPr>
        <p:spPr>
          <a:xfrm>
            <a:off x="5346700" y="1708021"/>
            <a:ext cx="441960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b="1">
                <a:solidFill>
                  <a:schemeClr val="tx2"/>
                </a:solidFill>
              </a:rPr>
              <a:t>Thay đổi trong số lượng bản sao DNA ty thể do tác động ALA + SFC</a:t>
            </a:r>
            <a:endParaRPr lang="en-CA" i="1">
              <a:solidFill>
                <a:schemeClr val="tx2"/>
              </a:solidFill>
            </a:endParaRPr>
          </a:p>
        </p:txBody>
      </p:sp>
      <p:sp>
        <p:nvSpPr>
          <p:cNvPr id="9" name="Rectangle 8"/>
          <p:cNvSpPr/>
          <p:nvPr/>
        </p:nvSpPr>
        <p:spPr>
          <a:xfrm>
            <a:off x="317500" y="6829425"/>
            <a:ext cx="586740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1400" b="1">
                <a:solidFill>
                  <a:schemeClr val="tx1"/>
                </a:solidFill>
              </a:rPr>
              <a:t>HO-1, CO là yếu tố phiên mã DNA ty thể tăng cường biểu hiện của PGC-1</a:t>
            </a:r>
            <a:r>
              <a:rPr lang="el-GR" sz="1400" b="1">
                <a:solidFill>
                  <a:schemeClr val="tx1"/>
                </a:solidFill>
              </a:rPr>
              <a:t>α</a:t>
            </a:r>
            <a:r>
              <a:rPr lang="en-CA" sz="1400" b="1">
                <a:solidFill>
                  <a:schemeClr val="tx1"/>
                </a:solidFill>
              </a:rPr>
              <a:t>, NRF1, TFAM và cải thiện quá trình tổng hợp sinh học của ty thể.</a:t>
            </a:r>
            <a:endParaRPr lang="en-CA" sz="1400" i="1">
              <a:solidFill>
                <a:schemeClr val="tx1"/>
              </a:solidFill>
            </a:endParaRPr>
          </a:p>
        </p:txBody>
      </p:sp>
      <p:sp>
        <p:nvSpPr>
          <p:cNvPr id="10" name="Rectangle 9"/>
          <p:cNvSpPr/>
          <p:nvPr/>
        </p:nvSpPr>
        <p:spPr>
          <a:xfrm>
            <a:off x="6184449" y="5915025"/>
            <a:ext cx="3910526"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1400" b="1">
                <a:solidFill>
                  <a:schemeClr val="tx1"/>
                </a:solidFill>
              </a:rPr>
              <a:t>Tổ hợp ALA+SFC làm tăng số lượng bảo sao DNA ty thể từ 2.0 đến 3.5 lần so với mẫu tế bào kiểm soát lấy từ bệnh nhân.</a:t>
            </a:r>
          </a:p>
          <a:p>
            <a:pPr marL="285750" indent="-285750">
              <a:buFont typeface="Arial" panose="020B0604020202020204" pitchFamily="34" charset="0"/>
              <a:buChar char="•"/>
            </a:pPr>
            <a:r>
              <a:rPr lang="en-CA" sz="1400" b="1">
                <a:solidFill>
                  <a:schemeClr val="tx1"/>
                </a:solidFill>
              </a:rPr>
              <a:t>Số lượng bản sao DNA ty thể đã tăng một cách đáng kể trong 5/8 mẫu tế bào lấy từ bệnh nhân.</a:t>
            </a:r>
            <a:endParaRPr lang="en-CA" sz="1400">
              <a:solidFill>
                <a:schemeClr val="tx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14400" y="580644"/>
            <a:ext cx="9111995" cy="6624828"/>
          </a:xfrm>
          <a:prstGeom prst="rect">
            <a:avLst/>
          </a:prstGeom>
        </p:spPr>
      </p:pic>
      <p:sp>
        <p:nvSpPr>
          <p:cNvPr id="3" name="Rectangle 2"/>
          <p:cNvSpPr/>
          <p:nvPr/>
        </p:nvSpPr>
        <p:spPr>
          <a:xfrm>
            <a:off x="914400" y="580644"/>
            <a:ext cx="8699500" cy="1143381"/>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en-CA" sz="2800" b="1">
                <a:solidFill>
                  <a:schemeClr val="bg1"/>
                </a:solidFill>
              </a:rPr>
              <a:t>Tóm tắt những tác động của tổ hợp 5-ALA + SFC trên các mẫu tế bào lấy từ bệnh nhân có bệnh ty thể</a:t>
            </a:r>
          </a:p>
        </p:txBody>
      </p:sp>
      <p:sp>
        <p:nvSpPr>
          <p:cNvPr id="4" name="Rectangle 3"/>
          <p:cNvSpPr/>
          <p:nvPr/>
        </p:nvSpPr>
        <p:spPr>
          <a:xfrm>
            <a:off x="774700" y="1952625"/>
            <a:ext cx="8915400" cy="2819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2400" b="1">
                <a:solidFill>
                  <a:schemeClr val="tx1"/>
                </a:solidFill>
              </a:rPr>
              <a:t>Cải thiện biểu hiện của các Phức hợp 1, 2, 3 và 4 trong ty thể của những mẫu tế bào lấy từ các bệnh nhân có bệnh ty thể.</a:t>
            </a:r>
          </a:p>
          <a:p>
            <a:pPr marL="285750" indent="-285750">
              <a:buFont typeface="Arial" panose="020B0604020202020204" pitchFamily="34" charset="0"/>
              <a:buChar char="•"/>
            </a:pPr>
            <a:r>
              <a:rPr lang="en-CA" sz="2400" b="1">
                <a:solidFill>
                  <a:schemeClr val="tx1"/>
                </a:solidFill>
              </a:rPr>
              <a:t>Cải thiện hoạt động của ty thể thông qua việc đẩy mạnh mức độ hô hấp oxy tối đa và sản sinh ATP</a:t>
            </a:r>
            <a:r>
              <a:rPr lang="en-CA" sz="2400">
                <a:solidFill>
                  <a:schemeClr val="tx1"/>
                </a:solidFill>
              </a:rPr>
              <a:t>.</a:t>
            </a:r>
          </a:p>
          <a:p>
            <a:pPr marL="285750" indent="-285750">
              <a:buFont typeface="Arial" panose="020B0604020202020204" pitchFamily="34" charset="0"/>
              <a:buChar char="•"/>
            </a:pPr>
            <a:r>
              <a:rPr lang="en-CA" sz="2400" b="1">
                <a:solidFill>
                  <a:schemeClr val="tx1"/>
                </a:solidFill>
              </a:rPr>
              <a:t>Cải thiện biểu hiện của protein HO-1, qua đó tăng cường khả năng chống stress oxy hóa và viêm nhiễm.</a:t>
            </a:r>
          </a:p>
          <a:p>
            <a:pPr marL="285750" indent="-285750">
              <a:buFont typeface="Arial" panose="020B0604020202020204" pitchFamily="34" charset="0"/>
              <a:buChar char="•"/>
            </a:pPr>
            <a:r>
              <a:rPr lang="en-CA" sz="2400" b="1">
                <a:solidFill>
                  <a:schemeClr val="tx1"/>
                </a:solidFill>
              </a:rPr>
              <a:t>Tăng cường số lượng bảo sao DNA ty thể.</a:t>
            </a:r>
          </a:p>
        </p:txBody>
      </p:sp>
      <p:sp>
        <p:nvSpPr>
          <p:cNvPr id="5" name="Rectangle 4"/>
          <p:cNvSpPr/>
          <p:nvPr/>
        </p:nvSpPr>
        <p:spPr>
          <a:xfrm>
            <a:off x="954885" y="4924425"/>
            <a:ext cx="5915815"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endParaRPr lang="en-CA" sz="2400" b="1">
              <a:solidFill>
                <a:schemeClr val="tx1"/>
              </a:solidFill>
            </a:endParaRPr>
          </a:p>
        </p:txBody>
      </p:sp>
      <p:sp>
        <p:nvSpPr>
          <p:cNvPr id="6" name="Rectangle 5"/>
          <p:cNvSpPr/>
          <p:nvPr/>
        </p:nvSpPr>
        <p:spPr>
          <a:xfrm>
            <a:off x="1993900" y="5343525"/>
            <a:ext cx="6477000" cy="1485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3200" b="1">
                <a:solidFill>
                  <a:schemeClr val="tx1"/>
                </a:solidFill>
              </a:rPr>
              <a:t>Những hiệu quả điều trị nào đối với bệnh ty thể thực sự?</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D8A8579-946B-79C2-7C8D-EC0C6BBB2EF8}"/>
            </a:ext>
          </a:extLst>
        </p:cNvPr>
        <p:cNvGrpSpPr/>
        <p:nvPr/>
      </p:nvGrpSpPr>
      <p:grpSpPr>
        <a:xfrm>
          <a:off x="0" y="0"/>
          <a:ext cx="0" cy="0"/>
          <a:chOff x="0" y="0"/>
          <a:chExt cx="0" cy="0"/>
        </a:xfrm>
      </p:grpSpPr>
      <p:pic>
        <p:nvPicPr>
          <p:cNvPr id="2" name="object 2">
            <a:extLst>
              <a:ext uri="{FF2B5EF4-FFF2-40B4-BE49-F238E27FC236}">
                <a16:creationId xmlns:a16="http://schemas.microsoft.com/office/drawing/2014/main" id="{C9A77763-3503-86DD-73CC-A5D66A66D93A}"/>
              </a:ext>
            </a:extLst>
          </p:cNvPr>
          <p:cNvPicPr/>
          <p:nvPr/>
        </p:nvPicPr>
        <p:blipFill>
          <a:blip r:embed="rId2" cstate="print"/>
          <a:stretch>
            <a:fillRect/>
          </a:stretch>
        </p:blipFill>
        <p:spPr>
          <a:xfrm>
            <a:off x="0" y="-6804"/>
            <a:ext cx="10693400" cy="7569654"/>
          </a:xfrm>
          <a:prstGeom prst="rect">
            <a:avLst/>
          </a:prstGeom>
        </p:spPr>
      </p:pic>
    </p:spTree>
    <p:extLst>
      <p:ext uri="{BB962C8B-B14F-4D97-AF65-F5344CB8AC3E}">
        <p14:creationId xmlns:p14="http://schemas.microsoft.com/office/powerpoint/2010/main" val="1429083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14400" y="800100"/>
            <a:ext cx="9326879" cy="6405372"/>
          </a:xfrm>
          <a:prstGeom prst="rect">
            <a:avLst/>
          </a:prstGeom>
        </p:spPr>
      </p:pic>
      <p:sp>
        <p:nvSpPr>
          <p:cNvPr id="3" name="Rectangle 2"/>
          <p:cNvSpPr/>
          <p:nvPr/>
        </p:nvSpPr>
        <p:spPr>
          <a:xfrm>
            <a:off x="469900" y="657225"/>
            <a:ext cx="9677399" cy="5715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600" b="1">
                <a:solidFill>
                  <a:schemeClr val="tx2"/>
                </a:solidFill>
              </a:rPr>
              <a:t>PHẦN 3:</a:t>
            </a:r>
          </a:p>
          <a:p>
            <a:pPr algn="ctr"/>
            <a:r>
              <a:rPr lang="en-CA" sz="3600" b="1">
                <a:solidFill>
                  <a:schemeClr val="tx2"/>
                </a:solidFill>
              </a:rPr>
              <a:t>Thử nghiệm lâm sàng dưới sự quản lý của các Bác sĩ đối với bệnh não Leigh</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58368" y="946404"/>
            <a:ext cx="9070847" cy="6373368"/>
          </a:xfrm>
          <a:prstGeom prst="rect">
            <a:avLst/>
          </a:prstGeom>
        </p:spPr>
      </p:pic>
      <p:sp>
        <p:nvSpPr>
          <p:cNvPr id="3" name="Rectangle 2"/>
          <p:cNvSpPr/>
          <p:nvPr/>
        </p:nvSpPr>
        <p:spPr>
          <a:xfrm>
            <a:off x="580740" y="603503"/>
            <a:ext cx="9566559" cy="15015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2400" b="1">
                <a:solidFill>
                  <a:schemeClr val="tx2"/>
                </a:solidFill>
              </a:rPr>
              <a:t>Thử nghiệm lâm sàng để kiểm tra tác động của 5-ALA + SFC trên bệnh Leigh</a:t>
            </a:r>
          </a:p>
          <a:p>
            <a:pPr algn="ctr"/>
            <a:r>
              <a:rPr lang="en-US" sz="2400" b="1">
                <a:solidFill>
                  <a:schemeClr val="tx2"/>
                </a:solidFill>
              </a:rPr>
              <a:t>Thử nghiệm đang được tiến hành cho những giai đoạn khác nhau</a:t>
            </a:r>
          </a:p>
        </p:txBody>
      </p:sp>
      <p:sp>
        <p:nvSpPr>
          <p:cNvPr id="4" name="Rectangle 3"/>
          <p:cNvSpPr/>
          <p:nvPr/>
        </p:nvSpPr>
        <p:spPr>
          <a:xfrm>
            <a:off x="1155700" y="2296879"/>
            <a:ext cx="4114801" cy="495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2"/>
                </a:solidFill>
              </a:rPr>
              <a:t>&lt;Thử nghiệm giai đoạn II&gt; </a:t>
            </a:r>
            <a:r>
              <a:rPr lang="en-CA" b="1">
                <a:solidFill>
                  <a:srgbClr val="009999"/>
                </a:solidFill>
              </a:rPr>
              <a:t>đã hoàn thành</a:t>
            </a:r>
          </a:p>
        </p:txBody>
      </p:sp>
      <p:sp>
        <p:nvSpPr>
          <p:cNvPr id="5" name="Rectangle 4"/>
          <p:cNvSpPr/>
          <p:nvPr/>
        </p:nvSpPr>
        <p:spPr>
          <a:xfrm>
            <a:off x="5842515" y="2327388"/>
            <a:ext cx="3849115" cy="495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2"/>
                </a:solidFill>
              </a:rPr>
              <a:t>&lt;Thử nghiệm dài hạn&gt; </a:t>
            </a:r>
            <a:r>
              <a:rPr lang="en-CA" b="1">
                <a:solidFill>
                  <a:srgbClr val="009999"/>
                </a:solidFill>
              </a:rPr>
              <a:t>đang tiến hành</a:t>
            </a:r>
          </a:p>
        </p:txBody>
      </p:sp>
      <p:sp>
        <p:nvSpPr>
          <p:cNvPr id="6" name="Rectangle 5"/>
          <p:cNvSpPr/>
          <p:nvPr/>
        </p:nvSpPr>
        <p:spPr>
          <a:xfrm>
            <a:off x="5727700" y="4314825"/>
            <a:ext cx="4114801"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2"/>
                </a:solidFill>
              </a:rPr>
              <a:t>&lt;Thử nghiệm giai đoạn III&gt; </a:t>
            </a:r>
            <a:r>
              <a:rPr lang="en-CA" b="1">
                <a:solidFill>
                  <a:srgbClr val="009999"/>
                </a:solidFill>
              </a:rPr>
              <a:t>đang tiến hành</a:t>
            </a:r>
          </a:p>
        </p:txBody>
      </p:sp>
      <p:sp>
        <p:nvSpPr>
          <p:cNvPr id="7" name="Rectangle 6"/>
          <p:cNvSpPr/>
          <p:nvPr/>
        </p:nvSpPr>
        <p:spPr>
          <a:xfrm>
            <a:off x="1536700" y="4314825"/>
            <a:ext cx="1524000" cy="266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1"/>
                </a:solidFill>
              </a:rPr>
              <a:t>Giả dược: n=5</a:t>
            </a:r>
          </a:p>
        </p:txBody>
      </p:sp>
      <p:sp>
        <p:nvSpPr>
          <p:cNvPr id="8" name="Rectangle 7"/>
          <p:cNvSpPr/>
          <p:nvPr/>
        </p:nvSpPr>
        <p:spPr>
          <a:xfrm>
            <a:off x="1079499" y="4924425"/>
            <a:ext cx="4114291" cy="34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1"/>
                </a:solidFill>
              </a:rPr>
              <a:t>Tuần 0                    Tuần 12              Tuần 24      </a:t>
            </a:r>
          </a:p>
        </p:txBody>
      </p:sp>
      <p:sp>
        <p:nvSpPr>
          <p:cNvPr id="9" name="Rectangle 8"/>
          <p:cNvSpPr/>
          <p:nvPr/>
        </p:nvSpPr>
        <p:spPr>
          <a:xfrm>
            <a:off x="5651500" y="5076825"/>
            <a:ext cx="16764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1"/>
                </a:solidFill>
              </a:rPr>
              <a:t>Tháng 06 / 2018</a:t>
            </a:r>
          </a:p>
        </p:txBody>
      </p:sp>
      <p:sp>
        <p:nvSpPr>
          <p:cNvPr id="10" name="Rectangle 9"/>
          <p:cNvSpPr/>
          <p:nvPr/>
        </p:nvSpPr>
        <p:spPr>
          <a:xfrm>
            <a:off x="576191" y="5381626"/>
            <a:ext cx="9153024" cy="19381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285750" indent="-285750">
              <a:buFont typeface="Arial" panose="020B0604020202020204" pitchFamily="34" charset="0"/>
              <a:buChar char="•"/>
            </a:pPr>
            <a:r>
              <a:rPr lang="en-CA" sz="2000" b="1">
                <a:solidFill>
                  <a:schemeClr val="tx1"/>
                </a:solidFill>
              </a:rPr>
              <a:t>Giai đoạn I của thử nghiệm lâm sàng trên người trưởng thành đã được hoàn thiện, tính an toàn và khả năng dung nạp thuốc đã được khẳng định.</a:t>
            </a:r>
          </a:p>
          <a:p>
            <a:pPr marL="285750" indent="-285750">
              <a:buFont typeface="Arial" panose="020B0604020202020204" pitchFamily="34" charset="0"/>
              <a:buChar char="•"/>
            </a:pPr>
            <a:r>
              <a:rPr lang="en-CA" sz="2000" b="1">
                <a:solidFill>
                  <a:schemeClr val="tx1"/>
                </a:solidFill>
              </a:rPr>
              <a:t>Nghiên cứu Giai đoạn III (nghiên cứu khám phá: xem xét mức hiệu quả và độ an toàn trên một số lượng nhỏ các bệnh nhân) đã được hoàn tất vào tháng 03/2016. Thử nghiệm lâm sàng Giai đoạn III để xác nhận và khẳng định kết quả trên một số lượng bệnh nhân lớn hơn đang được thực hiện.</a:t>
            </a:r>
          </a:p>
        </p:txBody>
      </p:sp>
      <p:sp>
        <p:nvSpPr>
          <p:cNvPr id="11" name="Rectangle 10"/>
          <p:cNvSpPr/>
          <p:nvPr/>
        </p:nvSpPr>
        <p:spPr>
          <a:xfrm>
            <a:off x="8470900" y="3095625"/>
            <a:ext cx="1561585" cy="3123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1"/>
                </a:solidFill>
              </a:rPr>
              <a:t>Đã được duyệt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31519" y="361188"/>
            <a:ext cx="9143999" cy="7031735"/>
          </a:xfrm>
          <a:prstGeom prst="rect">
            <a:avLst/>
          </a:prstGeom>
        </p:spPr>
      </p:pic>
      <p:sp>
        <p:nvSpPr>
          <p:cNvPr id="3" name="Rectangle 2"/>
          <p:cNvSpPr/>
          <p:nvPr/>
        </p:nvSpPr>
        <p:spPr>
          <a:xfrm>
            <a:off x="622299" y="238885"/>
            <a:ext cx="9566559"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2400" b="1">
                <a:solidFill>
                  <a:schemeClr val="tx2"/>
                </a:solidFill>
              </a:rPr>
              <a:t>Thang Điểm Bệnh Ty Thể Ở Trẻ Em (NPMDS)</a:t>
            </a:r>
          </a:p>
          <a:p>
            <a:pPr algn="ctr"/>
            <a:r>
              <a:rPr lang="en-US" sz="2400" b="1">
                <a:solidFill>
                  <a:schemeClr val="tx2"/>
                </a:solidFill>
              </a:rPr>
              <a:t>Xem Xét Những Tác Động Của Tổ Hợp </a:t>
            </a:r>
            <a:r>
              <a:rPr lang="en-US" sz="2400" b="1">
                <a:solidFill>
                  <a:schemeClr val="accent2">
                    <a:lumMod val="75000"/>
                  </a:schemeClr>
                </a:solidFill>
              </a:rPr>
              <a:t>5-ALA / SFC</a:t>
            </a:r>
            <a:r>
              <a:rPr lang="en-US" sz="2400" b="1">
                <a:solidFill>
                  <a:schemeClr val="tx2"/>
                </a:solidFill>
              </a:rPr>
              <a:t> Dựa Trên Những Thay Đổi Theo Thời Gian Của Điểm NPMDS</a:t>
            </a:r>
          </a:p>
        </p:txBody>
      </p:sp>
      <p:sp>
        <p:nvSpPr>
          <p:cNvPr id="4" name="Rounded Rectangle 3"/>
          <p:cNvSpPr/>
          <p:nvPr/>
        </p:nvSpPr>
        <p:spPr>
          <a:xfrm>
            <a:off x="617217" y="1305685"/>
            <a:ext cx="9372601" cy="278054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CA" sz="2000" b="1">
                <a:solidFill>
                  <a:schemeClr val="tx1"/>
                </a:solidFill>
              </a:rPr>
              <a:t>Giảm điểm trên thang NPMDS cho thấy những cải thiện trong triệu chứng và chức năng.</a:t>
            </a:r>
          </a:p>
          <a:p>
            <a:pPr marL="285750" indent="-285750">
              <a:buFont typeface="Arial" panose="020B0604020202020204" pitchFamily="34" charset="0"/>
              <a:buChar char="•"/>
            </a:pPr>
            <a:r>
              <a:rPr lang="en-CA" sz="2000" b="1">
                <a:solidFill>
                  <a:schemeClr val="accent6">
                    <a:lumMod val="75000"/>
                  </a:schemeClr>
                </a:solidFill>
              </a:rPr>
              <a:t>Điểm của nhóm được nhận 5-ALA/SFC đã dần được cải thiện sau khi bắt đầu thử nghiệm lâm sàng </a:t>
            </a:r>
            <a:r>
              <a:rPr lang="en-CA" sz="2000" b="1">
                <a:solidFill>
                  <a:schemeClr val="tx1"/>
                </a:solidFill>
              </a:rPr>
              <a:t>(Biểu đồ màu cam bên tay trái phía dưới, trung bình của 05 bệnh nhân).</a:t>
            </a:r>
          </a:p>
          <a:p>
            <a:pPr marL="285750" indent="-285750">
              <a:buFont typeface="Arial" panose="020B0604020202020204" pitchFamily="34" charset="0"/>
              <a:buChar char="•"/>
            </a:pPr>
            <a:r>
              <a:rPr lang="en-CA" sz="2000" b="1">
                <a:solidFill>
                  <a:schemeClr val="tx1"/>
                </a:solidFill>
              </a:rPr>
              <a:t>Điểm của nhóm giả dược đã không có cải thiện nào cho đến tuần thứ 12. </a:t>
            </a:r>
            <a:r>
              <a:rPr lang="en-CA" sz="2000" b="1">
                <a:solidFill>
                  <a:schemeClr val="accent6">
                    <a:lumMod val="75000"/>
                  </a:schemeClr>
                </a:solidFill>
              </a:rPr>
              <a:t>Nhóm này đã được nhận 5-ALA/SFC từ tuần thứ 13 và có những cải thiện đáng kể từ tuần thứ 20 </a:t>
            </a:r>
            <a:r>
              <a:rPr lang="en-CA" sz="2000" b="1">
                <a:solidFill>
                  <a:schemeClr val="tx1"/>
                </a:solidFill>
              </a:rPr>
              <a:t>(Biểu đồ màu xanh dương bên tay phải phía dưới, trung bình của 05 bệnh nhân). </a:t>
            </a:r>
          </a:p>
        </p:txBody>
      </p:sp>
      <p:sp>
        <p:nvSpPr>
          <p:cNvPr id="5" name="Rectangle 4"/>
          <p:cNvSpPr/>
          <p:nvPr/>
        </p:nvSpPr>
        <p:spPr>
          <a:xfrm>
            <a:off x="464096" y="4238625"/>
            <a:ext cx="534845" cy="2514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Sự thay đổi của điểm trên thang NPMDS (so sánh với điểm gốc)</a:t>
            </a:r>
            <a:endParaRPr lang="en-CA" sz="700" b="1">
              <a:solidFill>
                <a:schemeClr val="tx1"/>
              </a:solidFill>
            </a:endParaRPr>
          </a:p>
        </p:txBody>
      </p:sp>
      <p:sp>
        <p:nvSpPr>
          <p:cNvPr id="6" name="Rectangle 5"/>
          <p:cNvSpPr/>
          <p:nvPr/>
        </p:nvSpPr>
        <p:spPr>
          <a:xfrm>
            <a:off x="5575300" y="4210243"/>
            <a:ext cx="534845" cy="2514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b="1">
                <a:solidFill>
                  <a:schemeClr val="tx1"/>
                </a:solidFill>
              </a:rPr>
              <a:t>Sự thay đổi của điểm trên thang NPMDS (so sánh với điểm gốc)</a:t>
            </a:r>
            <a:endParaRPr lang="en-CA" sz="700" b="1">
              <a:solidFill>
                <a:schemeClr val="tx1"/>
              </a:solidFill>
            </a:endParaRPr>
          </a:p>
        </p:txBody>
      </p:sp>
      <p:sp>
        <p:nvSpPr>
          <p:cNvPr id="7" name="Rectangle 6"/>
          <p:cNvSpPr/>
          <p:nvPr/>
        </p:nvSpPr>
        <p:spPr>
          <a:xfrm>
            <a:off x="1460500" y="4238625"/>
            <a:ext cx="1752600" cy="399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accent6">
                    <a:lumMod val="75000"/>
                  </a:schemeClr>
                </a:solidFill>
              </a:rPr>
              <a:t>Nhóm 5-ALA/SFC</a:t>
            </a:r>
          </a:p>
        </p:txBody>
      </p:sp>
      <p:sp>
        <p:nvSpPr>
          <p:cNvPr id="8" name="Rectangle 7"/>
          <p:cNvSpPr/>
          <p:nvPr/>
        </p:nvSpPr>
        <p:spPr>
          <a:xfrm>
            <a:off x="6569059" y="4258303"/>
            <a:ext cx="1600200" cy="399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a:solidFill>
                  <a:schemeClr val="tx1"/>
                </a:solidFill>
              </a:rPr>
              <a:t>Nhóm giả dược</a:t>
            </a:r>
          </a:p>
        </p:txBody>
      </p:sp>
      <p:sp>
        <p:nvSpPr>
          <p:cNvPr id="9" name="Rectangle 8"/>
          <p:cNvSpPr/>
          <p:nvPr/>
        </p:nvSpPr>
        <p:spPr>
          <a:xfrm>
            <a:off x="1104191" y="6677025"/>
            <a:ext cx="363291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a:solidFill>
                  <a:schemeClr val="tx1"/>
                </a:solidFill>
              </a:rPr>
              <a:t>Bắt đầu                  8 tuần   12 tuần                          24 tuần</a:t>
            </a:r>
          </a:p>
        </p:txBody>
      </p:sp>
      <p:sp>
        <p:nvSpPr>
          <p:cNvPr id="10" name="Rectangle 9"/>
          <p:cNvSpPr/>
          <p:nvPr/>
        </p:nvSpPr>
        <p:spPr>
          <a:xfrm>
            <a:off x="1612900" y="6905625"/>
            <a:ext cx="2133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b="1">
                <a:solidFill>
                  <a:schemeClr val="tx1"/>
                </a:solidFill>
              </a:rPr>
              <a:t>Giai đoạn thử nghiệm lâm sàng</a:t>
            </a:r>
          </a:p>
        </p:txBody>
      </p:sp>
      <p:sp>
        <p:nvSpPr>
          <p:cNvPr id="11" name="Rectangle 10"/>
          <p:cNvSpPr/>
          <p:nvPr/>
        </p:nvSpPr>
        <p:spPr>
          <a:xfrm>
            <a:off x="7102459" y="6914183"/>
            <a:ext cx="21336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b="1">
                <a:solidFill>
                  <a:schemeClr val="tx1"/>
                </a:solidFill>
              </a:rPr>
              <a:t>Giai đoạn thử nghiệm lâm sàng</a:t>
            </a:r>
          </a:p>
        </p:txBody>
      </p:sp>
      <p:sp>
        <p:nvSpPr>
          <p:cNvPr id="12" name="Rectangle 11"/>
          <p:cNvSpPr/>
          <p:nvPr/>
        </p:nvSpPr>
        <p:spPr>
          <a:xfrm>
            <a:off x="6184900" y="6724843"/>
            <a:ext cx="363291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a:solidFill>
                  <a:schemeClr val="tx1"/>
                </a:solidFill>
              </a:rPr>
              <a:t>Bắt đầu                  8 tuần   12 tuần                          24 tuần</a:t>
            </a:r>
          </a:p>
        </p:txBody>
      </p:sp>
      <p:sp>
        <p:nvSpPr>
          <p:cNvPr id="13" name="Rectangle 12"/>
          <p:cNvSpPr/>
          <p:nvPr/>
        </p:nvSpPr>
        <p:spPr>
          <a:xfrm>
            <a:off x="8427072" y="6448425"/>
            <a:ext cx="2025028" cy="2764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200" b="1">
                <a:solidFill>
                  <a:schemeClr val="tx1"/>
                </a:solidFill>
              </a:rPr>
              <a:t>Thuốc bắt đầu từ tuần thứ 13</a:t>
            </a:r>
          </a:p>
        </p:txBody>
      </p:sp>
      <p:sp>
        <p:nvSpPr>
          <p:cNvPr id="14" name="Rectangle 13"/>
          <p:cNvSpPr/>
          <p:nvPr/>
        </p:nvSpPr>
        <p:spPr>
          <a:xfrm>
            <a:off x="241300" y="7134225"/>
            <a:ext cx="10058400" cy="34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1400" b="1">
                <a:solidFill>
                  <a:schemeClr val="tx1"/>
                </a:solidFill>
              </a:rPr>
              <a:t>Giao động trong điểm NPMDS vào những thời điểm khác nhau của thử nghiệm lâm sàng. </a:t>
            </a:r>
            <a:r>
              <a:rPr lang="en-CA" sz="1200">
                <a:solidFill>
                  <a:schemeClr val="tx1"/>
                </a:solidFill>
              </a:rPr>
              <a:t>Nghiên cứu Y học Di truyền MOOK (2020), 35, 224-233</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507491" y="434340"/>
            <a:ext cx="9518903" cy="7031735"/>
          </a:xfrm>
          <a:prstGeom prst="rect">
            <a:avLst/>
          </a:prstGeom>
        </p:spPr>
      </p:pic>
      <p:sp>
        <p:nvSpPr>
          <p:cNvPr id="4" name="Rectangle 3"/>
          <p:cNvSpPr/>
          <p:nvPr/>
        </p:nvSpPr>
        <p:spPr>
          <a:xfrm>
            <a:off x="521737" y="238885"/>
            <a:ext cx="9566559" cy="7993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2400" b="1">
                <a:solidFill>
                  <a:schemeClr val="tx2"/>
                </a:solidFill>
              </a:rPr>
              <a:t>Xem Xét Những Tác Động Của Tổ Hợp </a:t>
            </a:r>
            <a:r>
              <a:rPr lang="en-US" sz="2400" b="1">
                <a:solidFill>
                  <a:schemeClr val="accent2">
                    <a:lumMod val="75000"/>
                  </a:schemeClr>
                </a:solidFill>
              </a:rPr>
              <a:t>5-ALA / SFC</a:t>
            </a:r>
            <a:r>
              <a:rPr lang="en-US" sz="2400" b="1">
                <a:solidFill>
                  <a:schemeClr val="tx2"/>
                </a:solidFill>
              </a:rPr>
              <a:t> Dựa Trên Những Thay Đổi Theo Thời Gian Qua Ảnh Chụp Cộng Hưởng Từ Của Não</a:t>
            </a:r>
          </a:p>
        </p:txBody>
      </p:sp>
      <p:sp>
        <p:nvSpPr>
          <p:cNvPr id="5" name="Rounded Rectangle 4"/>
          <p:cNvSpPr/>
          <p:nvPr/>
        </p:nvSpPr>
        <p:spPr>
          <a:xfrm>
            <a:off x="393700" y="1038225"/>
            <a:ext cx="9753600" cy="25146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CA" b="1">
                <a:solidFill>
                  <a:schemeClr val="tx1"/>
                </a:solidFill>
              </a:rPr>
              <a:t>Một trường hợp rối loạn nhu động mắt, một triệu chứng liên quan đến phần thân não, đã có cải thiện đáng kể sau khi được tiếp nhận 5-ALA/SFC.</a:t>
            </a:r>
          </a:p>
          <a:p>
            <a:pPr marL="285750" indent="-285750">
              <a:buFont typeface="Arial" panose="020B0604020202020204" pitchFamily="34" charset="0"/>
              <a:buChar char="•"/>
            </a:pPr>
            <a:r>
              <a:rPr lang="en-CA" b="1">
                <a:solidFill>
                  <a:schemeClr val="tx1"/>
                </a:solidFill>
              </a:rPr>
              <a:t>Tổn thương cầu não (mũi tên vàng ảnh dưới) ở cả hai bên của phần dưới thân não đã có những cải thiện đáng kể.</a:t>
            </a:r>
          </a:p>
          <a:p>
            <a:pPr marL="285750" indent="-285750">
              <a:buFont typeface="Arial" panose="020B0604020202020204" pitchFamily="34" charset="0"/>
              <a:buChar char="•"/>
            </a:pPr>
            <a:r>
              <a:rPr lang="en-CA" b="1">
                <a:solidFill>
                  <a:schemeClr val="tx1"/>
                </a:solidFill>
              </a:rPr>
              <a:t>Tác dụng trị liệu của 5-ALA/SFC trong những trường hợp này cũng đã được khẳng định qua những thay đổi về triệu chứng và chức năng hoạt động của bệnh nhân.</a:t>
            </a:r>
          </a:p>
          <a:p>
            <a:pPr marL="285750" indent="-285750">
              <a:buFont typeface="Arial" panose="020B0604020202020204" pitchFamily="34" charset="0"/>
              <a:buChar char="•"/>
            </a:pPr>
            <a:r>
              <a:rPr lang="en-CA" b="1">
                <a:solidFill>
                  <a:schemeClr val="tx1"/>
                </a:solidFill>
              </a:rPr>
              <a:t>Những triệu chứng của bệnh Leigh cũng không còn khi tổn thương ở hai bên thân não đã biến mất trên ảnh chụp MRI.</a:t>
            </a:r>
          </a:p>
          <a:p>
            <a:pPr marL="285750" indent="-285750">
              <a:buFont typeface="Arial" panose="020B0604020202020204" pitchFamily="34" charset="0"/>
              <a:buChar char="•"/>
            </a:pPr>
            <a:endParaRPr lang="en-CA" b="1">
              <a:solidFill>
                <a:schemeClr val="tx1"/>
              </a:solidFill>
            </a:endParaRPr>
          </a:p>
        </p:txBody>
      </p:sp>
      <p:sp>
        <p:nvSpPr>
          <p:cNvPr id="6" name="Rectangle 5"/>
          <p:cNvSpPr/>
          <p:nvPr/>
        </p:nvSpPr>
        <p:spPr>
          <a:xfrm>
            <a:off x="1003300" y="6372225"/>
            <a:ext cx="243840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tx1"/>
                </a:solidFill>
              </a:rPr>
              <a:t>Trước khi bắt đầu thử nghiệm lâm sàng - Ảnh chụp MRI cho thấy tổn thương ở thân não.</a:t>
            </a:r>
          </a:p>
        </p:txBody>
      </p:sp>
      <p:sp>
        <p:nvSpPr>
          <p:cNvPr id="7" name="Rectangle 6"/>
          <p:cNvSpPr/>
          <p:nvPr/>
        </p:nvSpPr>
        <p:spPr>
          <a:xfrm>
            <a:off x="4051300" y="6296025"/>
            <a:ext cx="2472916" cy="1143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accent2">
                    <a:lumMod val="75000"/>
                  </a:schemeClr>
                </a:solidFill>
              </a:rPr>
              <a:t>04 tháng sau khi thử nghiệm với 5-ALA/SFC</a:t>
            </a:r>
            <a:r>
              <a:rPr lang="en-CA" sz="1600" b="1">
                <a:solidFill>
                  <a:schemeClr val="tx1"/>
                </a:solidFill>
              </a:rPr>
              <a:t>: Tổn thương đã biến mất trên ảnh chụp MRI.</a:t>
            </a:r>
          </a:p>
        </p:txBody>
      </p:sp>
      <p:sp>
        <p:nvSpPr>
          <p:cNvPr id="8" name="Rectangle 7"/>
          <p:cNvSpPr/>
          <p:nvPr/>
        </p:nvSpPr>
        <p:spPr>
          <a:xfrm>
            <a:off x="7099300" y="6296025"/>
            <a:ext cx="2590800" cy="1143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600" b="1">
                <a:solidFill>
                  <a:schemeClr val="accent2">
                    <a:lumMod val="75000"/>
                  </a:schemeClr>
                </a:solidFill>
              </a:rPr>
              <a:t>18 tháng sau khi thử nghiệm với 5-ALA/SFC</a:t>
            </a:r>
            <a:r>
              <a:rPr lang="en-CA" sz="1600" b="1">
                <a:solidFill>
                  <a:schemeClr val="tx1"/>
                </a:solidFill>
              </a:rPr>
              <a:t>: Tổn thương đã không qua trở lại.</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580644" y="873252"/>
            <a:ext cx="9372599" cy="5527548"/>
          </a:xfrm>
          <a:prstGeom prst="rect">
            <a:avLst/>
          </a:prstGeom>
        </p:spPr>
      </p:pic>
      <p:sp>
        <p:nvSpPr>
          <p:cNvPr id="3" name="Rectangle 2"/>
          <p:cNvSpPr/>
          <p:nvPr/>
        </p:nvSpPr>
        <p:spPr>
          <a:xfrm>
            <a:off x="580741" y="885825"/>
            <a:ext cx="9370800" cy="685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2000" b="1">
                <a:solidFill>
                  <a:schemeClr val="bg1"/>
                </a:solidFill>
              </a:rPr>
              <a:t>Tình Trạng Bệnh Nhân Hoàn Toàn Ổn Định Sau Quá Trình Lâm Sàng Với 5-ALA/SFC</a:t>
            </a:r>
          </a:p>
        </p:txBody>
      </p:sp>
      <p:sp>
        <p:nvSpPr>
          <p:cNvPr id="4" name="Rectangle 3"/>
          <p:cNvSpPr/>
          <p:nvPr/>
        </p:nvSpPr>
        <p:spPr>
          <a:xfrm>
            <a:off x="317500" y="1724024"/>
            <a:ext cx="10058400" cy="48006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i="1" u="sng">
                <a:solidFill>
                  <a:schemeClr val="tx1"/>
                </a:solidFill>
              </a:rPr>
              <a:t>Trường Hợp 1: </a:t>
            </a:r>
            <a:r>
              <a:rPr lang="en-CA" sz="2400" b="1">
                <a:solidFill>
                  <a:schemeClr val="tx1"/>
                </a:solidFill>
              </a:rPr>
              <a:t>Tổn thương ở thân não hoàn toàn biến mất trên ảnh chụp cộng hưởng từ:</a:t>
            </a:r>
          </a:p>
          <a:p>
            <a:r>
              <a:rPr lang="en-CA" sz="2400" b="1">
                <a:solidFill>
                  <a:schemeClr val="tx1"/>
                </a:solidFill>
              </a:rPr>
              <a:t>- Không còn sự rung giật của nhãn cầu, cải thiện chức năng đi lại và ăn uống;</a:t>
            </a:r>
          </a:p>
          <a:p>
            <a:r>
              <a:rPr lang="en-CA" sz="2400" b="1">
                <a:solidFill>
                  <a:schemeClr val="tx1"/>
                </a:solidFill>
              </a:rPr>
              <a:t>- Cải thiện chức năng nói, cụ thể là khả năng sử dụng nhiều từ ngữ hơn trong quá trình giao tiếp.</a:t>
            </a:r>
          </a:p>
          <a:p>
            <a:endParaRPr lang="en-CA" sz="2400" b="1">
              <a:solidFill>
                <a:schemeClr val="tx1"/>
              </a:solidFill>
            </a:endParaRPr>
          </a:p>
          <a:p>
            <a:r>
              <a:rPr lang="en-CA" sz="2400" b="1" i="1" u="sng">
                <a:solidFill>
                  <a:schemeClr val="tx1"/>
                </a:solidFill>
              </a:rPr>
              <a:t>Trường hợp 2: </a:t>
            </a:r>
            <a:r>
              <a:rPr lang="en-CA" sz="2400" b="1">
                <a:solidFill>
                  <a:schemeClr val="tx1"/>
                </a:solidFill>
              </a:rPr>
              <a:t>Trường hợp tổn thương nghiêm trọng hơn nhưng bệnh nhân có những cải thiện ổn định</a:t>
            </a:r>
          </a:p>
          <a:p>
            <a:r>
              <a:rPr lang="en-CA" sz="2400" b="1">
                <a:solidFill>
                  <a:schemeClr val="tx1"/>
                </a:solidFill>
              </a:rPr>
              <a:t>- Đi lại dễ dàng hơn, cải thiện rõ ràng trong chuyển động của tay;</a:t>
            </a:r>
          </a:p>
          <a:p>
            <a:r>
              <a:rPr lang="en-CA" sz="2400" b="1">
                <a:solidFill>
                  <a:schemeClr val="tx1"/>
                </a:solidFill>
              </a:rPr>
              <a:t>- Đánh giá lâm sàng cũng cho thấy cải thiện đối với chức năng nói và sử dụng ngôn ngữ để giao tiếp.</a:t>
            </a:r>
          </a:p>
          <a:p>
            <a:r>
              <a:rPr lang="en-CA" sz="2400" b="1">
                <a:solidFill>
                  <a:schemeClr val="tx1"/>
                </a:solidFill>
              </a:rPr>
              <a:t>                           </a:t>
            </a:r>
            <a:endParaRPr lang="en-CA" sz="2000">
              <a:solidFill>
                <a:schemeClr val="tx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24127" y="800100"/>
            <a:ext cx="8522207" cy="6441948"/>
          </a:xfrm>
          <a:prstGeom prst="rect">
            <a:avLst/>
          </a:prstGeom>
        </p:spPr>
      </p:pic>
      <p:sp>
        <p:nvSpPr>
          <p:cNvPr id="3" name="Rectangle 2"/>
          <p:cNvSpPr/>
          <p:nvPr/>
        </p:nvSpPr>
        <p:spPr>
          <a:xfrm>
            <a:off x="501950" y="581025"/>
            <a:ext cx="9566559"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4000" b="1">
                <a:solidFill>
                  <a:schemeClr val="tx2"/>
                </a:solidFill>
              </a:rPr>
              <a:t>KẾT LUẬN</a:t>
            </a:r>
          </a:p>
        </p:txBody>
      </p:sp>
      <p:sp>
        <p:nvSpPr>
          <p:cNvPr id="4" name="Rectangle 3"/>
          <p:cNvSpPr/>
          <p:nvPr/>
        </p:nvSpPr>
        <p:spPr>
          <a:xfrm>
            <a:off x="393700" y="1724025"/>
            <a:ext cx="10058400" cy="472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marL="342900" indent="-342900">
              <a:buFont typeface="Arial" panose="020B0604020202020204" pitchFamily="34" charset="0"/>
              <a:buChar char="•"/>
            </a:pPr>
            <a:r>
              <a:rPr lang="en-CA" sz="2400" b="1">
                <a:solidFill>
                  <a:schemeClr val="tx1"/>
                </a:solidFill>
              </a:rPr>
              <a:t>Tổ hợp 5-ALA+SFC có ảnh hưởng tích cực lên chức năng của ty thể ở những mẫu tế bào từ các bệnh nhân có bệnh ty thể.</a:t>
            </a:r>
          </a:p>
          <a:p>
            <a:endParaRPr lang="en-CA" sz="2400" b="1">
              <a:solidFill>
                <a:schemeClr val="tx1"/>
              </a:solidFill>
            </a:endParaRPr>
          </a:p>
          <a:p>
            <a:pPr marL="342900" indent="-342900">
              <a:buFont typeface="Arial" panose="020B0604020202020204" pitchFamily="34" charset="0"/>
              <a:buChar char="•"/>
            </a:pPr>
            <a:r>
              <a:rPr lang="en-CA" sz="2400" b="1">
                <a:solidFill>
                  <a:schemeClr val="tx1"/>
                </a:solidFill>
              </a:rPr>
              <a:t>Kết quả nghiên cứu cho thấy 5-ALA cải thiện các chức năng ty thể bằng cách củng cố những hoạt động của các enzyme trong chuỗi hô hấp ty thể. Điều này cho thấy có khả năng hiệu quả trong những liệu pháp nâng cao và củng cố chức năng enzyme.</a:t>
            </a:r>
          </a:p>
          <a:p>
            <a:endParaRPr lang="en-CA" sz="2400" b="1">
              <a:solidFill>
                <a:schemeClr val="tx1"/>
              </a:solidFill>
            </a:endParaRPr>
          </a:p>
          <a:p>
            <a:pPr marL="342900" indent="-342900">
              <a:buFont typeface="Arial" panose="020B0604020202020204" pitchFamily="34" charset="0"/>
              <a:buChar char="•"/>
            </a:pPr>
            <a:r>
              <a:rPr lang="en-CA" sz="2400" b="1">
                <a:solidFill>
                  <a:schemeClr val="tx1"/>
                </a:solidFill>
              </a:rPr>
              <a:t>Các giai đoạn nghiên cứu lâm sàng tiếp theo vẫn đang được tiến hành, tập trung vào bệnh não Leigh. Kết quả sẽ sớm được công bố.</a:t>
            </a:r>
          </a:p>
          <a:p>
            <a:pPr marL="342900" indent="-342900">
              <a:buFont typeface="Arial" panose="020B0604020202020204" pitchFamily="34" charset="0"/>
              <a:buChar char="•"/>
            </a:pPr>
            <a:endParaRPr lang="en-CA" sz="2400" b="1">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86DD0B0-64A0-C2AC-3AF4-48A642148C3C}"/>
            </a:ext>
          </a:extLst>
        </p:cNvPr>
        <p:cNvGrpSpPr/>
        <p:nvPr/>
      </p:nvGrpSpPr>
      <p:grpSpPr>
        <a:xfrm>
          <a:off x="0" y="0"/>
          <a:ext cx="0" cy="0"/>
          <a:chOff x="0" y="0"/>
          <a:chExt cx="0" cy="0"/>
        </a:xfrm>
      </p:grpSpPr>
      <p:pic>
        <p:nvPicPr>
          <p:cNvPr id="2" name="object 2">
            <a:extLst>
              <a:ext uri="{FF2B5EF4-FFF2-40B4-BE49-F238E27FC236}">
                <a16:creationId xmlns:a16="http://schemas.microsoft.com/office/drawing/2014/main" id="{F13DD62E-5102-A397-C1A6-553C61FA5C28}"/>
              </a:ext>
            </a:extLst>
          </p:cNvPr>
          <p:cNvPicPr/>
          <p:nvPr/>
        </p:nvPicPr>
        <p:blipFill>
          <a:blip r:embed="rId2" cstate="print"/>
          <a:stretch>
            <a:fillRect/>
          </a:stretch>
        </p:blipFill>
        <p:spPr>
          <a:xfrm>
            <a:off x="658368" y="2414016"/>
            <a:ext cx="9217151" cy="4905756"/>
          </a:xfrm>
          <a:prstGeom prst="rect">
            <a:avLst/>
          </a:prstGeom>
        </p:spPr>
      </p:pic>
      <p:sp>
        <p:nvSpPr>
          <p:cNvPr id="3" name="Rectangle 2">
            <a:extLst>
              <a:ext uri="{FF2B5EF4-FFF2-40B4-BE49-F238E27FC236}">
                <a16:creationId xmlns:a16="http://schemas.microsoft.com/office/drawing/2014/main" id="{3691D164-5709-0396-AA50-DFDDF870009E}"/>
              </a:ext>
            </a:extLst>
          </p:cNvPr>
          <p:cNvSpPr/>
          <p:nvPr/>
        </p:nvSpPr>
        <p:spPr>
          <a:xfrm>
            <a:off x="622300" y="2562225"/>
            <a:ext cx="9296400" cy="990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5400" b="1" dirty="0" err="1">
                <a:solidFill>
                  <a:srgbClr val="7030A0"/>
                </a:solidFill>
              </a:rPr>
              <a:t>Axit</a:t>
            </a:r>
            <a:r>
              <a:rPr lang="en-CA" sz="5400" b="1" dirty="0">
                <a:solidFill>
                  <a:srgbClr val="7030A0"/>
                </a:solidFill>
              </a:rPr>
              <a:t> 5-Aminolevulinic (5-ALA) </a:t>
            </a:r>
          </a:p>
        </p:txBody>
      </p:sp>
      <p:sp>
        <p:nvSpPr>
          <p:cNvPr id="4" name="Rectangle 3">
            <a:extLst>
              <a:ext uri="{FF2B5EF4-FFF2-40B4-BE49-F238E27FC236}">
                <a16:creationId xmlns:a16="http://schemas.microsoft.com/office/drawing/2014/main" id="{4599FE78-8362-6DE1-7C60-AD3430A662DA}"/>
              </a:ext>
            </a:extLst>
          </p:cNvPr>
          <p:cNvSpPr/>
          <p:nvPr/>
        </p:nvSpPr>
        <p:spPr>
          <a:xfrm>
            <a:off x="6032500" y="3949940"/>
            <a:ext cx="22860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dirty="0">
                <a:solidFill>
                  <a:schemeClr val="tx1"/>
                </a:solidFill>
              </a:rPr>
              <a:t>(Yu Shimura)</a:t>
            </a:r>
          </a:p>
        </p:txBody>
      </p:sp>
      <p:sp>
        <p:nvSpPr>
          <p:cNvPr id="5" name="Rectangle 4">
            <a:extLst>
              <a:ext uri="{FF2B5EF4-FFF2-40B4-BE49-F238E27FC236}">
                <a16:creationId xmlns:a16="http://schemas.microsoft.com/office/drawing/2014/main" id="{93281CB6-2999-4EB4-D950-744A29B3DB09}"/>
              </a:ext>
            </a:extLst>
          </p:cNvPr>
          <p:cNvSpPr/>
          <p:nvPr/>
        </p:nvSpPr>
        <p:spPr>
          <a:xfrm>
            <a:off x="605790" y="4422289"/>
            <a:ext cx="9329419"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Viện nghiên cứu Di truyền của Người, Helmholtz Zentrum, Munchen, Munich, CHLB Đức</a:t>
            </a:r>
          </a:p>
        </p:txBody>
      </p:sp>
      <p:sp>
        <p:nvSpPr>
          <p:cNvPr id="6" name="Rectangle 5">
            <a:extLst>
              <a:ext uri="{FF2B5EF4-FFF2-40B4-BE49-F238E27FC236}">
                <a16:creationId xmlns:a16="http://schemas.microsoft.com/office/drawing/2014/main" id="{E0BAF31B-F628-B146-603D-C4CBE6BF292B}"/>
              </a:ext>
            </a:extLst>
          </p:cNvPr>
          <p:cNvSpPr/>
          <p:nvPr/>
        </p:nvSpPr>
        <p:spPr>
          <a:xfrm>
            <a:off x="605026" y="4862360"/>
            <a:ext cx="9329419" cy="381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Khoa nghiên cứu Sự chuyển hóa, Trung tâm Y tế Di truyền, Bệnh viện Trẻ em Chiba</a:t>
            </a:r>
          </a:p>
        </p:txBody>
      </p:sp>
      <p:sp>
        <p:nvSpPr>
          <p:cNvPr id="7" name="Rectangle 6">
            <a:extLst>
              <a:ext uri="{FF2B5EF4-FFF2-40B4-BE49-F238E27FC236}">
                <a16:creationId xmlns:a16="http://schemas.microsoft.com/office/drawing/2014/main" id="{A18C3A72-C9DD-51AA-2AE6-DED5CE3DB11C}"/>
              </a:ext>
            </a:extLst>
          </p:cNvPr>
          <p:cNvSpPr/>
          <p:nvPr/>
        </p:nvSpPr>
        <p:spPr>
          <a:xfrm>
            <a:off x="850900" y="6981825"/>
            <a:ext cx="9329419" cy="381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a:solidFill>
                  <a:schemeClr val="tx1"/>
                </a:solidFill>
              </a:rPr>
              <a:t>Diễn đàn Nghiên cứu Các bệnh Ti thể của Người lần thứ 5, ngày 23 tháng 01 năm 2021, 11h00 – 16h10</a:t>
            </a:r>
          </a:p>
        </p:txBody>
      </p:sp>
    </p:spTree>
    <p:extLst>
      <p:ext uri="{BB962C8B-B14F-4D97-AF65-F5344CB8AC3E}">
        <p14:creationId xmlns:p14="http://schemas.microsoft.com/office/powerpoint/2010/main" val="3721662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82395" y="146304"/>
            <a:ext cx="8773667" cy="7022592"/>
          </a:xfrm>
          <a:prstGeom prst="rect">
            <a:avLst/>
          </a:prstGeom>
        </p:spPr>
      </p:pic>
      <p:sp>
        <p:nvSpPr>
          <p:cNvPr id="3" name="Rectangle 2"/>
          <p:cNvSpPr/>
          <p:nvPr/>
        </p:nvSpPr>
        <p:spPr>
          <a:xfrm>
            <a:off x="850901" y="1800225"/>
            <a:ext cx="8839200" cy="2133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3200" b="1">
                <a:solidFill>
                  <a:schemeClr val="tx1"/>
                </a:solidFill>
              </a:rPr>
              <a:t>1. Axit 5-Aminolevulinic Axit (5-ALA) là gì?</a:t>
            </a:r>
          </a:p>
          <a:p>
            <a:r>
              <a:rPr lang="en-CA" sz="3200" b="1">
                <a:solidFill>
                  <a:schemeClr val="tx1"/>
                </a:solidFill>
              </a:rPr>
              <a:t>	- Một số khái niệm cơ bản về 5-ALA</a:t>
            </a:r>
          </a:p>
          <a:p>
            <a:r>
              <a:rPr lang="en-CA" sz="3200" b="1">
                <a:solidFill>
                  <a:schemeClr val="tx1"/>
                </a:solidFill>
              </a:rPr>
              <a:t>	- Ứng dụng 5-ALA trong Y Dược</a:t>
            </a:r>
          </a:p>
        </p:txBody>
      </p:sp>
      <p:sp>
        <p:nvSpPr>
          <p:cNvPr id="4" name="Rectangle 3"/>
          <p:cNvSpPr/>
          <p:nvPr/>
        </p:nvSpPr>
        <p:spPr>
          <a:xfrm>
            <a:off x="927100" y="809625"/>
            <a:ext cx="8686800" cy="914400"/>
          </a:xfrm>
          <a:prstGeom prst="rect">
            <a:avLst/>
          </a:prstGeom>
          <a:solidFill>
            <a:schemeClr val="tx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600" b="1">
                <a:solidFill>
                  <a:schemeClr val="bg1"/>
                </a:solidFill>
              </a:rPr>
              <a:t>Nội Dung Chính</a:t>
            </a:r>
          </a:p>
        </p:txBody>
      </p:sp>
      <p:sp>
        <p:nvSpPr>
          <p:cNvPr id="5" name="Rectangle 4"/>
          <p:cNvSpPr/>
          <p:nvPr/>
        </p:nvSpPr>
        <p:spPr>
          <a:xfrm>
            <a:off x="882395" y="4216239"/>
            <a:ext cx="8534399" cy="76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3200" b="1">
                <a:solidFill>
                  <a:schemeClr val="tx1"/>
                </a:solidFill>
              </a:rPr>
              <a:t>2. Tác dụng của 5-ALA đối với những bệnh ty thể</a:t>
            </a:r>
          </a:p>
        </p:txBody>
      </p:sp>
      <p:sp>
        <p:nvSpPr>
          <p:cNvPr id="6" name="Rectangle 5"/>
          <p:cNvSpPr/>
          <p:nvPr/>
        </p:nvSpPr>
        <p:spPr>
          <a:xfrm>
            <a:off x="882395" y="5489199"/>
            <a:ext cx="8534399" cy="76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3200" b="1">
                <a:solidFill>
                  <a:schemeClr val="tx1"/>
                </a:solidFill>
              </a:rPr>
              <a:t>3. Thử nghiệm lâm sàng trên bệnh não Leigh dưới sự hướng dẫn của bác sĩ</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p:cNvSpPr/>
          <p:nvPr/>
        </p:nvSpPr>
        <p:spPr>
          <a:xfrm>
            <a:off x="469900" y="1800225"/>
            <a:ext cx="9677399" cy="457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600" b="1">
                <a:solidFill>
                  <a:schemeClr val="tx2"/>
                </a:solidFill>
              </a:rPr>
              <a:t>PHẦN 1 - Axit 5-Aminolevulinic Axit (5-ALA) là gì?</a:t>
            </a:r>
          </a:p>
          <a:p>
            <a:pPr marL="2286000" lvl="4" indent="-457200">
              <a:buFont typeface="Arial" panose="020B0604020202020204" pitchFamily="34" charset="0"/>
              <a:buChar char="•"/>
            </a:pPr>
            <a:r>
              <a:rPr lang="en-CA" sz="3600" b="1">
                <a:solidFill>
                  <a:schemeClr val="tx2"/>
                </a:solidFill>
              </a:rPr>
              <a:t>Một số khái niệm cơ bản về 5-ALA</a:t>
            </a:r>
          </a:p>
          <a:p>
            <a:pPr marL="2286000" lvl="4" indent="-457200">
              <a:buFont typeface="Arial" panose="020B0604020202020204" pitchFamily="34" charset="0"/>
              <a:buChar char="•"/>
            </a:pPr>
            <a:r>
              <a:rPr lang="en-CA" sz="3600" b="1">
                <a:solidFill>
                  <a:schemeClr val="tx2"/>
                </a:solidFill>
              </a:rPr>
              <a:t>Ứng dụng 5-ALA trong Y Dược</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39" y="141732"/>
            <a:ext cx="9226800" cy="6885432"/>
          </a:xfrm>
          <a:prstGeom prst="rect">
            <a:avLst/>
          </a:prstGeom>
        </p:spPr>
      </p:pic>
      <p:sp>
        <p:nvSpPr>
          <p:cNvPr id="3" name="Rectangle 2"/>
          <p:cNvSpPr/>
          <p:nvPr/>
        </p:nvSpPr>
        <p:spPr>
          <a:xfrm>
            <a:off x="393700" y="130563"/>
            <a:ext cx="7086599" cy="7620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a:solidFill>
                  <a:schemeClr val="bg1"/>
                </a:solidFill>
              </a:rPr>
              <a:t>ALA là gì? – Tại sao ALA được xem là nguồn gốc sự sống</a:t>
            </a:r>
          </a:p>
        </p:txBody>
      </p:sp>
      <p:sp>
        <p:nvSpPr>
          <p:cNvPr id="4" name="Rectangle 3"/>
          <p:cNvSpPr/>
          <p:nvPr/>
        </p:nvSpPr>
        <p:spPr>
          <a:xfrm>
            <a:off x="576000" y="1224000"/>
            <a:ext cx="6071308" cy="3742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u="sng">
                <a:solidFill>
                  <a:srgbClr val="007434"/>
                </a:solidFill>
              </a:rPr>
              <a:t>Axit 5-Aminolevulinic được gọi tắt là 5-ALA</a:t>
            </a:r>
          </a:p>
        </p:txBody>
      </p:sp>
      <p:sp>
        <p:nvSpPr>
          <p:cNvPr id="5" name="Rectangle 4"/>
          <p:cNvSpPr/>
          <p:nvPr/>
        </p:nvSpPr>
        <p:spPr>
          <a:xfrm>
            <a:off x="1155699" y="2333625"/>
            <a:ext cx="6781801" cy="1600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1700" b="1">
                <a:solidFill>
                  <a:schemeClr val="tx1"/>
                </a:solidFill>
              </a:rPr>
              <a:t>ALA được tổng hợp trên Trái đất nguyên thủy 3,6 tỷ năm trước;</a:t>
            </a:r>
          </a:p>
          <a:p>
            <a:r>
              <a:rPr lang="en-CA" sz="1700" b="1">
                <a:solidFill>
                  <a:srgbClr val="0070C0"/>
                </a:solidFill>
              </a:rPr>
              <a:t>Amino axit </a:t>
            </a:r>
            <a:r>
              <a:rPr lang="en-CA" sz="1700" b="1">
                <a:solidFill>
                  <a:schemeClr val="tx1"/>
                </a:solidFill>
              </a:rPr>
              <a:t>tự nhiên được gọi là “</a:t>
            </a:r>
            <a:r>
              <a:rPr lang="en-CA" sz="1700" b="1">
                <a:solidFill>
                  <a:srgbClr val="0070C0"/>
                </a:solidFill>
              </a:rPr>
              <a:t>nguồn gốc của sự sống</a:t>
            </a:r>
            <a:r>
              <a:rPr lang="en-CA" sz="1700" b="1">
                <a:solidFill>
                  <a:schemeClr val="tx1"/>
                </a:solidFill>
              </a:rPr>
              <a:t>”</a:t>
            </a:r>
          </a:p>
          <a:p>
            <a:pPr marL="800100" lvl="1" indent="-342900">
              <a:buFont typeface="Arial" panose="020B0604020202020204" pitchFamily="34" charset="0"/>
              <a:buChar char="•"/>
            </a:pPr>
            <a:r>
              <a:rPr lang="en-CA" sz="1700" b="1">
                <a:solidFill>
                  <a:schemeClr val="tx1"/>
                </a:solidFill>
              </a:rPr>
              <a:t>Không phải là một dạng protein</a:t>
            </a:r>
          </a:p>
          <a:p>
            <a:pPr marL="800100" lvl="1" indent="-342900">
              <a:buFont typeface="Arial" panose="020B0604020202020204" pitchFamily="34" charset="0"/>
              <a:buChar char="•"/>
            </a:pPr>
            <a:r>
              <a:rPr lang="en-CA" sz="1700" b="1">
                <a:solidFill>
                  <a:schemeClr val="tx1"/>
                </a:solidFill>
              </a:rPr>
              <a:t>Thiết yếu cho sự tổng hợp Hemoglobin (nền tảng của máu)</a:t>
            </a:r>
          </a:p>
          <a:p>
            <a:pPr marL="800100" lvl="1" indent="-342900">
              <a:buFont typeface="Arial" panose="020B0604020202020204" pitchFamily="34" charset="0"/>
              <a:buChar char="•"/>
            </a:pPr>
            <a:r>
              <a:rPr lang="en-CA" sz="1700" b="1">
                <a:solidFill>
                  <a:schemeClr val="tx1"/>
                </a:solidFill>
              </a:rPr>
              <a:t>Vô cùng quan trọng trong quá trình tạo ra năng lượng của tế bào</a:t>
            </a:r>
          </a:p>
          <a:p>
            <a:endParaRPr lang="en-CA" sz="1700" b="1">
              <a:solidFill>
                <a:schemeClr val="tx1"/>
              </a:solidFill>
            </a:endParaRPr>
          </a:p>
        </p:txBody>
      </p:sp>
      <p:sp>
        <p:nvSpPr>
          <p:cNvPr id="6" name="Rectangle 5"/>
          <p:cNvSpPr/>
          <p:nvPr/>
        </p:nvSpPr>
        <p:spPr>
          <a:xfrm>
            <a:off x="576000" y="3933825"/>
            <a:ext cx="8504500" cy="3742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2000" b="1" u="sng">
                <a:solidFill>
                  <a:srgbClr val="007434"/>
                </a:solidFill>
              </a:rPr>
              <a:t>ALA được tìm thấy lần đầu tiên trong cơ thể người; nó là một thành tố quan trọng của máu và chất diệp lục</a:t>
            </a:r>
          </a:p>
        </p:txBody>
      </p:sp>
      <p:sp>
        <p:nvSpPr>
          <p:cNvPr id="7" name="Rectangle 6"/>
          <p:cNvSpPr/>
          <p:nvPr/>
        </p:nvSpPr>
        <p:spPr>
          <a:xfrm>
            <a:off x="3936998" y="4467224"/>
            <a:ext cx="2705101" cy="4179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Hơn 500 loại axit amin</a:t>
            </a:r>
          </a:p>
        </p:txBody>
      </p:sp>
      <p:sp>
        <p:nvSpPr>
          <p:cNvPr id="8" name="Rectangle 7"/>
          <p:cNvSpPr/>
          <p:nvPr/>
        </p:nvSpPr>
        <p:spPr>
          <a:xfrm>
            <a:off x="1841499" y="5229225"/>
            <a:ext cx="2590802" cy="6858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b="1">
                <a:solidFill>
                  <a:schemeClr val="tx1"/>
                </a:solidFill>
              </a:rPr>
              <a:t>Không tổng hợp protein, nhưng có các tính năng đặc biệt</a:t>
            </a:r>
          </a:p>
        </p:txBody>
      </p:sp>
      <p:sp>
        <p:nvSpPr>
          <p:cNvPr id="10" name="Rectangle 9"/>
          <p:cNvSpPr/>
          <p:nvPr/>
        </p:nvSpPr>
        <p:spPr>
          <a:xfrm>
            <a:off x="5475984" y="5229225"/>
            <a:ext cx="2705101" cy="4179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Tổng hợp protein</a:t>
            </a:r>
          </a:p>
        </p:txBody>
      </p:sp>
      <p:sp>
        <p:nvSpPr>
          <p:cNvPr id="11" name="Rectangle 10"/>
          <p:cNvSpPr/>
          <p:nvPr/>
        </p:nvSpPr>
        <p:spPr>
          <a:xfrm>
            <a:off x="6336000" y="4898055"/>
            <a:ext cx="459233" cy="15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200" b="1">
                <a:solidFill>
                  <a:schemeClr val="tx2"/>
                </a:solidFill>
              </a:rPr>
              <a:t>20 loại</a:t>
            </a:r>
          </a:p>
        </p:txBody>
      </p:sp>
      <p:sp>
        <p:nvSpPr>
          <p:cNvPr id="12" name="Rectangle 11"/>
          <p:cNvSpPr/>
          <p:nvPr/>
        </p:nvSpPr>
        <p:spPr>
          <a:xfrm>
            <a:off x="4464000" y="5686425"/>
            <a:ext cx="1011600"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100" b="1">
                <a:solidFill>
                  <a:schemeClr val="tx2"/>
                </a:solidFill>
              </a:rPr>
              <a:t>11 loại axit amin không thiết yếu</a:t>
            </a:r>
          </a:p>
        </p:txBody>
      </p:sp>
      <p:sp>
        <p:nvSpPr>
          <p:cNvPr id="13" name="Rectangle 12"/>
          <p:cNvSpPr/>
          <p:nvPr/>
        </p:nvSpPr>
        <p:spPr>
          <a:xfrm>
            <a:off x="8013700" y="5690235"/>
            <a:ext cx="533399"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200" b="1">
                <a:solidFill>
                  <a:schemeClr val="tx2"/>
                </a:solidFill>
              </a:rPr>
              <a:t>9 loại</a:t>
            </a:r>
          </a:p>
        </p:txBody>
      </p:sp>
      <p:sp>
        <p:nvSpPr>
          <p:cNvPr id="14" name="Rectangle 13"/>
          <p:cNvSpPr/>
          <p:nvPr/>
        </p:nvSpPr>
        <p:spPr>
          <a:xfrm>
            <a:off x="7995920" y="5673090"/>
            <a:ext cx="1011600"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CA" sz="1100" b="1">
                <a:solidFill>
                  <a:schemeClr val="tx2"/>
                </a:solidFill>
              </a:rPr>
              <a:t>9 loại axit amin thiết yếu</a:t>
            </a:r>
          </a:p>
        </p:txBody>
      </p:sp>
      <p:sp>
        <p:nvSpPr>
          <p:cNvPr id="15" name="Rectangle 14"/>
          <p:cNvSpPr/>
          <p:nvPr/>
        </p:nvSpPr>
        <p:spPr>
          <a:xfrm>
            <a:off x="4660901" y="6092190"/>
            <a:ext cx="1828799" cy="4179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chemeClr val="tx1"/>
                </a:solidFill>
              </a:rPr>
              <a:t>Cơ thể người có khả năng tự tổng hợp</a:t>
            </a:r>
          </a:p>
        </p:txBody>
      </p:sp>
      <p:sp>
        <p:nvSpPr>
          <p:cNvPr id="16" name="Rectangle 15"/>
          <p:cNvSpPr/>
          <p:nvPr/>
        </p:nvSpPr>
        <p:spPr>
          <a:xfrm>
            <a:off x="6946900" y="6098667"/>
            <a:ext cx="1905000" cy="4179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chemeClr val="tx1"/>
                </a:solidFill>
              </a:rPr>
              <a:t>Cơ thể người không thể tự tổng hợp</a:t>
            </a:r>
          </a:p>
        </p:txBody>
      </p:sp>
      <p:sp>
        <p:nvSpPr>
          <p:cNvPr id="17" name="Rectangle 16"/>
          <p:cNvSpPr/>
          <p:nvPr/>
        </p:nvSpPr>
        <p:spPr>
          <a:xfrm>
            <a:off x="4198389" y="6521595"/>
            <a:ext cx="255519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a:solidFill>
                  <a:schemeClr val="tx1"/>
                </a:solidFill>
              </a:rPr>
              <a:t>Glycine, serine, glutamine, glutamic acid, lorin, tyrosine, cysteine, alanine, aspartic acid, arginine, v.v…</a:t>
            </a:r>
          </a:p>
        </p:txBody>
      </p:sp>
      <p:sp>
        <p:nvSpPr>
          <p:cNvPr id="18" name="Rectangle 17"/>
          <p:cNvSpPr/>
          <p:nvPr/>
        </p:nvSpPr>
        <p:spPr>
          <a:xfrm>
            <a:off x="1765300" y="5991225"/>
            <a:ext cx="2555190" cy="6435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rgbClr val="0070C0"/>
                </a:solidFill>
              </a:rPr>
              <a:t>5-ALA</a:t>
            </a:r>
            <a:r>
              <a:rPr lang="en-CA" sz="1400" b="1">
                <a:solidFill>
                  <a:schemeClr val="tx1"/>
                </a:solidFill>
              </a:rPr>
              <a:t>, taurine, ornithine, citrulline, GABA, DOPA, v.v…</a:t>
            </a:r>
          </a:p>
        </p:txBody>
      </p:sp>
      <p:sp>
        <p:nvSpPr>
          <p:cNvPr id="19" name="Rectangle 18"/>
          <p:cNvSpPr/>
          <p:nvPr/>
        </p:nvSpPr>
        <p:spPr>
          <a:xfrm>
            <a:off x="6736105" y="6521595"/>
            <a:ext cx="255519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b="1">
                <a:solidFill>
                  <a:schemeClr val="tx1"/>
                </a:solidFill>
              </a:rPr>
              <a:t>Valine, leucine, inleucine, lysine, thionine, phenalalanine, threonine, lyptophan, histidine, v.v…</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34340" y="141732"/>
            <a:ext cx="9441179" cy="6958584"/>
          </a:xfrm>
          <a:prstGeom prst="rect">
            <a:avLst/>
          </a:prstGeom>
        </p:spPr>
      </p:pic>
      <p:sp>
        <p:nvSpPr>
          <p:cNvPr id="3" name="Rectangle 2"/>
          <p:cNvSpPr/>
          <p:nvPr/>
        </p:nvSpPr>
        <p:spPr>
          <a:xfrm>
            <a:off x="393700" y="130563"/>
            <a:ext cx="7772400" cy="76200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a:solidFill>
                  <a:schemeClr val="bg1"/>
                </a:solidFill>
              </a:rPr>
              <a:t>ALA là gì? – Tại sao ALA được xem là nguồn gốc sự sống (t.t.)</a:t>
            </a:r>
          </a:p>
        </p:txBody>
      </p:sp>
      <p:sp>
        <p:nvSpPr>
          <p:cNvPr id="4" name="Rectangle 3"/>
          <p:cNvSpPr/>
          <p:nvPr/>
        </p:nvSpPr>
        <p:spPr>
          <a:xfrm>
            <a:off x="317500" y="962025"/>
            <a:ext cx="8001000" cy="954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b="1" u="sng">
                <a:solidFill>
                  <a:srgbClr val="007434"/>
                </a:solidFill>
              </a:rPr>
              <a:t>ALA là một nguyên liệu nền tảng với nhiều chức năng khác nhau trong cơ thể;</a:t>
            </a:r>
          </a:p>
          <a:p>
            <a:r>
              <a:rPr lang="en-CA" b="1" u="sng">
                <a:solidFill>
                  <a:srgbClr val="007434"/>
                </a:solidFill>
              </a:rPr>
              <a:t>Từ ALA, nhiều vật liệu quan trọng khác được tổng hợp cho sự hoạt động của cơ thể</a:t>
            </a:r>
          </a:p>
        </p:txBody>
      </p:sp>
      <p:sp>
        <p:nvSpPr>
          <p:cNvPr id="5" name="Oval 4"/>
          <p:cNvSpPr/>
          <p:nvPr/>
        </p:nvSpPr>
        <p:spPr>
          <a:xfrm>
            <a:off x="460190" y="2867025"/>
            <a:ext cx="1686109" cy="764491"/>
          </a:xfrm>
          <a:prstGeom prst="ellipse">
            <a:avLst/>
          </a:prstGeom>
          <a:solidFill>
            <a:schemeClr val="accent2">
              <a:lumMod val="40000"/>
              <a:lumOff val="6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Động vật</a:t>
            </a:r>
          </a:p>
        </p:txBody>
      </p:sp>
      <p:sp>
        <p:nvSpPr>
          <p:cNvPr id="6" name="Oval 5"/>
          <p:cNvSpPr/>
          <p:nvPr/>
        </p:nvSpPr>
        <p:spPr>
          <a:xfrm>
            <a:off x="6184900" y="3552825"/>
            <a:ext cx="1447800" cy="522619"/>
          </a:xfrm>
          <a:prstGeom prst="ellipse">
            <a:avLst/>
          </a:prstGeom>
          <a:solidFill>
            <a:schemeClr val="accent2">
              <a:lumMod val="40000"/>
              <a:lumOff val="60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Heme</a:t>
            </a:r>
          </a:p>
        </p:txBody>
      </p:sp>
      <p:sp>
        <p:nvSpPr>
          <p:cNvPr id="7" name="Oval 6"/>
          <p:cNvSpPr/>
          <p:nvPr/>
        </p:nvSpPr>
        <p:spPr>
          <a:xfrm>
            <a:off x="3060700" y="2790825"/>
            <a:ext cx="1600200" cy="719755"/>
          </a:xfrm>
          <a:prstGeom prst="ellipse">
            <a:avLst/>
          </a:prstGeom>
          <a:solidFill>
            <a:srgbClr val="FFFF00"/>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Vitamin B</a:t>
            </a:r>
            <a:r>
              <a:rPr lang="en-CA" b="1" baseline="-25000">
                <a:solidFill>
                  <a:schemeClr val="tx1"/>
                </a:solidFill>
              </a:rPr>
              <a:t>12</a:t>
            </a:r>
            <a:endParaRPr lang="en-CA" b="1">
              <a:solidFill>
                <a:schemeClr val="tx1"/>
              </a:solidFill>
            </a:endParaRPr>
          </a:p>
        </p:txBody>
      </p:sp>
      <p:sp>
        <p:nvSpPr>
          <p:cNvPr id="8" name="Oval 7"/>
          <p:cNvSpPr/>
          <p:nvPr/>
        </p:nvSpPr>
        <p:spPr>
          <a:xfrm>
            <a:off x="467088" y="5457825"/>
            <a:ext cx="1686109" cy="764491"/>
          </a:xfrm>
          <a:prstGeom prst="ellipse">
            <a:avLst/>
          </a:prstGeom>
          <a:solidFill>
            <a:srgbClr val="007434"/>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bg1"/>
                </a:solidFill>
              </a:rPr>
              <a:t>Thực vật</a:t>
            </a:r>
          </a:p>
        </p:txBody>
      </p:sp>
      <p:sp>
        <p:nvSpPr>
          <p:cNvPr id="9" name="Rectangle 8"/>
          <p:cNvSpPr/>
          <p:nvPr/>
        </p:nvSpPr>
        <p:spPr>
          <a:xfrm>
            <a:off x="927100" y="6665469"/>
            <a:ext cx="9103360" cy="5177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r>
              <a:rPr lang="en-CA" sz="2400" b="1">
                <a:solidFill>
                  <a:schemeClr val="accent2"/>
                </a:solidFill>
              </a:rPr>
              <a:t>SỰ KẾT HỢP VÔ CÙNG QUAN TRỌNG GIỮA ALA VÀ CÁC KHOÁNG CHẤT</a:t>
            </a:r>
          </a:p>
        </p:txBody>
      </p:sp>
      <p:sp>
        <p:nvSpPr>
          <p:cNvPr id="10" name="Rectangle 9"/>
          <p:cNvSpPr/>
          <p:nvPr/>
        </p:nvSpPr>
        <p:spPr>
          <a:xfrm>
            <a:off x="4660900" y="2181225"/>
            <a:ext cx="2705100" cy="53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Catalase</a:t>
            </a:r>
          </a:p>
          <a:p>
            <a:pPr algn="ctr"/>
            <a:r>
              <a:rPr lang="en-CA" sz="1200" b="1">
                <a:solidFill>
                  <a:schemeClr val="tx1"/>
                </a:solidFill>
              </a:rPr>
              <a:t>Tương tác và hóa giải các gốc tự do</a:t>
            </a:r>
          </a:p>
        </p:txBody>
      </p:sp>
      <p:sp>
        <p:nvSpPr>
          <p:cNvPr id="11" name="Rectangle 10"/>
          <p:cNvSpPr/>
          <p:nvPr/>
        </p:nvSpPr>
        <p:spPr>
          <a:xfrm>
            <a:off x="7404099" y="2997270"/>
            <a:ext cx="1371601"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Hemoglobin</a:t>
            </a:r>
            <a:endParaRPr lang="en-CA" sz="1200" b="1">
              <a:solidFill>
                <a:schemeClr val="tx1"/>
              </a:solidFill>
            </a:endParaRPr>
          </a:p>
        </p:txBody>
      </p:sp>
      <p:sp>
        <p:nvSpPr>
          <p:cNvPr id="12" name="Rectangle 11"/>
          <p:cNvSpPr/>
          <p:nvPr/>
        </p:nvSpPr>
        <p:spPr>
          <a:xfrm>
            <a:off x="8470900" y="3705225"/>
            <a:ext cx="1404619"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tx1"/>
                </a:solidFill>
              </a:rPr>
              <a:t>Cytochrome</a:t>
            </a:r>
          </a:p>
          <a:p>
            <a:pPr algn="ctr"/>
            <a:r>
              <a:rPr lang="en-CA" sz="1200" b="1">
                <a:solidFill>
                  <a:schemeClr val="tx1"/>
                </a:solidFill>
              </a:rPr>
              <a:t>Tổng hợp ATP</a:t>
            </a:r>
            <a:endParaRPr lang="en-CA" sz="1000" b="1">
              <a:solidFill>
                <a:schemeClr val="tx1"/>
              </a:solidFill>
            </a:endParaRPr>
          </a:p>
        </p:txBody>
      </p:sp>
      <p:sp>
        <p:nvSpPr>
          <p:cNvPr id="13" name="Rectangle 12"/>
          <p:cNvSpPr/>
          <p:nvPr/>
        </p:nvSpPr>
        <p:spPr>
          <a:xfrm>
            <a:off x="7708900" y="5305425"/>
            <a:ext cx="2438400" cy="23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b="1">
                <a:solidFill>
                  <a:schemeClr val="tx1"/>
                </a:solidFill>
              </a:rPr>
              <a:t>P450, Chức năng gan, giải độc</a:t>
            </a:r>
            <a:endParaRPr lang="en-CA" sz="800" b="1">
              <a:solidFill>
                <a:schemeClr val="tx1"/>
              </a:solidFill>
            </a:endParaRPr>
          </a:p>
        </p:txBody>
      </p:sp>
      <p:sp>
        <p:nvSpPr>
          <p:cNvPr id="15" name="Oval 14"/>
          <p:cNvSpPr/>
          <p:nvPr/>
        </p:nvSpPr>
        <p:spPr>
          <a:xfrm>
            <a:off x="6718300" y="5621361"/>
            <a:ext cx="1676400" cy="522619"/>
          </a:xfrm>
          <a:prstGeom prst="ellipse">
            <a:avLst/>
          </a:prstGeom>
          <a:solidFill>
            <a:srgbClr val="007434"/>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b="1">
                <a:solidFill>
                  <a:schemeClr val="bg1"/>
                </a:solidFill>
              </a:rPr>
              <a:t>Diệp lục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1180</TotalTime>
  <Words>5143</Words>
  <Application>Microsoft Office PowerPoint</Application>
  <PresentationFormat>Custom</PresentationFormat>
  <Paragraphs>444</Paragraphs>
  <Slides>45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Courier New</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Quang Hai Pham</dc:creator>
  <cp:lastModifiedBy>laminhtuan@csc-vn.com</cp:lastModifiedBy>
  <cp:revision>171</cp:revision>
  <dcterms:created xsi:type="dcterms:W3CDTF">2021-07-20T03:07:16Z</dcterms:created>
  <dcterms:modified xsi:type="dcterms:W3CDTF">2025-10-05T21:50:05Z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2021-06-23T00:00:00Z</vt:filetime>
  </property>
  <property fmtid="{D5CDD505-2E9C-101B-9397-08002B2CF9AE}" pid="3" name="LastSaved">
    <vt:filetime>2021-07-20T00:00:00Z</vt:filetime>
  </property>
</Properties>
</file>